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48" r:id="rId1"/>
  </p:sldMasterIdLst>
  <p:sldIdLst>
    <p:sldId id="256" r:id="rId2"/>
    <p:sldId id="257" r:id="rId3"/>
    <p:sldId id="276" r:id="rId4"/>
    <p:sldId id="293" r:id="rId5"/>
    <p:sldId id="294" r:id="rId6"/>
    <p:sldId id="270" r:id="rId7"/>
    <p:sldId id="271" r:id="rId8"/>
    <p:sldId id="304" r:id="rId9"/>
    <p:sldId id="298" r:id="rId10"/>
    <p:sldId id="301" r:id="rId11"/>
    <p:sldId id="302" r:id="rId12"/>
    <p:sldId id="273" r:id="rId13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showAnimation="0">
    <p:present/>
    <p:sldAll/>
    <p:penClr>
      <a:srgbClr val="FF0000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FEFDC7"/>
    <a:srgbClr val="DECFA8"/>
    <a:srgbClr val="F65434"/>
    <a:srgbClr val="000000"/>
    <a:srgbClr val="00CCFF"/>
    <a:srgbClr val="D60093"/>
    <a:srgbClr val="0000FF"/>
    <a:srgbClr val="00FF00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487" autoAdjust="0"/>
    <p:restoredTop sz="94660"/>
  </p:normalViewPr>
  <p:slideViewPr>
    <p:cSldViewPr>
      <p:cViewPr>
        <p:scale>
          <a:sx n="70" d="100"/>
          <a:sy n="70" d="100"/>
        </p:scale>
        <p:origin x="-1380" y="-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6.jpeg>
</file>

<file path=ppt/media/image17.jpeg>
</file>

<file path=ppt/media/image18.jpe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4.png>
</file>

<file path=ppt/media/image5.jpeg>
</file>

<file path=ppt/media/image6.pn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7876F-E5C7-48A4-A351-B87786302A56}" type="datetimeFigureOut">
              <a:rPr lang="ru-RU" smtClean="0"/>
              <a:pPr/>
              <a:t>16.08.2018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95B58-C372-4DCA-A4D9-119E83A19BC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677403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7876F-E5C7-48A4-A351-B87786302A56}" type="datetimeFigureOut">
              <a:rPr lang="ru-RU" smtClean="0"/>
              <a:pPr/>
              <a:t>16.08.2018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95B58-C372-4DCA-A4D9-119E83A19BC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41358516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7876F-E5C7-48A4-A351-B87786302A56}" type="datetimeFigureOut">
              <a:rPr lang="ru-RU" smtClean="0"/>
              <a:pPr/>
              <a:t>16.08.2018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95B58-C372-4DCA-A4D9-119E83A19BC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3034975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7876F-E5C7-48A4-A351-B87786302A56}" type="datetimeFigureOut">
              <a:rPr lang="ru-RU" smtClean="0"/>
              <a:pPr/>
              <a:t>16.08.2018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95B58-C372-4DCA-A4D9-119E83A19BC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3727368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7876F-E5C7-48A4-A351-B87786302A56}" type="datetimeFigureOut">
              <a:rPr lang="ru-RU" smtClean="0"/>
              <a:pPr/>
              <a:t>16.08.2018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95B58-C372-4DCA-A4D9-119E83A19BC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5348062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7876F-E5C7-48A4-A351-B87786302A56}" type="datetimeFigureOut">
              <a:rPr lang="ru-RU" smtClean="0"/>
              <a:pPr/>
              <a:t>16.08.2018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95B58-C372-4DCA-A4D9-119E83A19BC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41084744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7876F-E5C7-48A4-A351-B87786302A56}" type="datetimeFigureOut">
              <a:rPr lang="ru-RU" smtClean="0"/>
              <a:pPr/>
              <a:t>16.08.2018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95B58-C372-4DCA-A4D9-119E83A19BC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7236024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7876F-E5C7-48A4-A351-B87786302A56}" type="datetimeFigureOut">
              <a:rPr lang="ru-RU" smtClean="0"/>
              <a:pPr/>
              <a:t>16.08.2018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95B58-C372-4DCA-A4D9-119E83A19BC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36258239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7876F-E5C7-48A4-A351-B87786302A56}" type="datetimeFigureOut">
              <a:rPr lang="ru-RU" smtClean="0"/>
              <a:pPr/>
              <a:t>16.08.2018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95B58-C372-4DCA-A4D9-119E83A19BC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34901075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7876F-E5C7-48A4-A351-B87786302A56}" type="datetimeFigureOut">
              <a:rPr lang="ru-RU" smtClean="0"/>
              <a:pPr/>
              <a:t>16.08.2018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95B58-C372-4DCA-A4D9-119E83A19BC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6777158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7876F-E5C7-48A4-A351-B87786302A56}" type="datetimeFigureOut">
              <a:rPr lang="ru-RU" smtClean="0"/>
              <a:pPr/>
              <a:t>16.08.2018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95B58-C372-4DCA-A4D9-119E83A19BC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431316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28000"/>
            <a:lum/>
          </a:blip>
          <a:srcRect/>
          <a:stretch>
            <a:fillRect l="-25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57876F-E5C7-48A4-A351-B87786302A56}" type="datetimeFigureOut">
              <a:rPr lang="ru-RU" smtClean="0"/>
              <a:pPr/>
              <a:t>16.08.2018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695B58-C372-4DCA-A4D9-119E83A19BC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1977705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13" Type="http://schemas.openxmlformats.org/officeDocument/2006/relationships/image" Target="../media/image30.jpeg"/><Relationship Id="rId3" Type="http://schemas.openxmlformats.org/officeDocument/2006/relationships/image" Target="../media/image20.png"/><Relationship Id="rId7" Type="http://schemas.openxmlformats.org/officeDocument/2006/relationships/image" Target="../media/image24.jpeg"/><Relationship Id="rId12" Type="http://schemas.openxmlformats.org/officeDocument/2006/relationships/image" Target="../media/image29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11" Type="http://schemas.openxmlformats.org/officeDocument/2006/relationships/image" Target="../media/image28.jpeg"/><Relationship Id="rId5" Type="http://schemas.openxmlformats.org/officeDocument/2006/relationships/image" Target="../media/image22.png"/><Relationship Id="rId15" Type="http://schemas.openxmlformats.org/officeDocument/2006/relationships/image" Target="../media/image32.jpeg"/><Relationship Id="rId10" Type="http://schemas.openxmlformats.org/officeDocument/2006/relationships/image" Target="../media/image27.jpeg"/><Relationship Id="rId4" Type="http://schemas.openxmlformats.org/officeDocument/2006/relationships/image" Target="../media/image21.png"/><Relationship Id="rId9" Type="http://schemas.openxmlformats.org/officeDocument/2006/relationships/image" Target="../media/image26.jpeg"/><Relationship Id="rId14" Type="http://schemas.openxmlformats.org/officeDocument/2006/relationships/image" Target="../media/image31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jpeg"/><Relationship Id="rId10" Type="http://schemas.openxmlformats.org/officeDocument/2006/relationships/image" Target="../media/image15.emf"/><Relationship Id="rId4" Type="http://schemas.openxmlformats.org/officeDocument/2006/relationships/image" Target="../media/image9.jpeg"/><Relationship Id="rId9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43"/>
          <p:cNvSpPr/>
          <p:nvPr/>
        </p:nvSpPr>
        <p:spPr>
          <a:xfrm>
            <a:off x="0" y="1"/>
            <a:ext cx="9144000" cy="2636911"/>
          </a:xfrm>
          <a:prstGeom prst="rect">
            <a:avLst/>
          </a:prstGeom>
          <a:pattFill prst="ltUpDiag">
            <a:fgClr>
              <a:schemeClr val="accent5">
                <a:lumMod val="40000"/>
                <a:lumOff val="6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Rectangle 35"/>
          <p:cNvSpPr/>
          <p:nvPr/>
        </p:nvSpPr>
        <p:spPr>
          <a:xfrm>
            <a:off x="0" y="4221088"/>
            <a:ext cx="9144000" cy="2647796"/>
          </a:xfrm>
          <a:prstGeom prst="rect">
            <a:avLst/>
          </a:prstGeom>
          <a:pattFill prst="ltUpDiag">
            <a:fgClr>
              <a:srgbClr val="498099"/>
            </a:fgClr>
            <a:bgClr>
              <a:srgbClr val="285B6E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Rectangle 39"/>
          <p:cNvSpPr/>
          <p:nvPr/>
        </p:nvSpPr>
        <p:spPr>
          <a:xfrm flipV="1">
            <a:off x="0" y="2547838"/>
            <a:ext cx="9145018" cy="4571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Заголовок 1"/>
          <p:cNvSpPr txBox="1">
            <a:spLocks/>
          </p:cNvSpPr>
          <p:nvPr/>
        </p:nvSpPr>
        <p:spPr>
          <a:xfrm>
            <a:off x="2843808" y="5148795"/>
            <a:ext cx="5904656" cy="7478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 fontAlgn="base"/>
            <a:r>
              <a:rPr lang="ru-RU" sz="3600" b="1" dirty="0" smtClean="0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«Астана-</a:t>
            </a:r>
            <a:r>
              <a:rPr lang="ru-RU" sz="3600" b="1" dirty="0" err="1" smtClean="0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Технополис</a:t>
            </a:r>
            <a:r>
              <a:rPr lang="ru-RU" sz="3600" b="1" dirty="0" smtClean="0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»</a:t>
            </a:r>
            <a:endParaRPr lang="ru-RU" sz="3600" b="1" dirty="0">
              <a:solidFill>
                <a:schemeClr val="bg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pic>
        <p:nvPicPr>
          <p:cNvPr id="1026" name="Picture 2" descr="C:\Users\KAM\Desktop\1905x300_6cb84270eebe84063249d780c2ebc149.jpe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-1018" y="2698181"/>
            <a:ext cx="9145018" cy="1440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Заголовок 1"/>
          <p:cNvSpPr txBox="1">
            <a:spLocks/>
          </p:cNvSpPr>
          <p:nvPr/>
        </p:nvSpPr>
        <p:spPr>
          <a:xfrm>
            <a:off x="323528" y="1412776"/>
            <a:ext cx="1800200" cy="4320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base"/>
            <a:r>
              <a:rPr lang="ru-RU" sz="2000" dirty="0" smtClean="0">
                <a:solidFill>
                  <a:srgbClr val="FFC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АСТАНА </a:t>
            </a:r>
            <a:r>
              <a:rPr lang="en-US" sz="2000" dirty="0" smtClean="0">
                <a:solidFill>
                  <a:schemeClr val="accent5">
                    <a:lumMod val="7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2018</a:t>
            </a:r>
            <a:endParaRPr lang="ru-RU" sz="2000" dirty="0">
              <a:solidFill>
                <a:schemeClr val="accent5">
                  <a:lumMod val="75000"/>
                </a:schemeClr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0" y="3501008"/>
            <a:ext cx="9144000" cy="637333"/>
          </a:xfrm>
          <a:prstGeom prst="rect">
            <a:avLst/>
          </a:prstGeom>
          <a:solidFill>
            <a:schemeClr val="accent5">
              <a:lumMod val="40000"/>
              <a:lumOff val="6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Прямоугольник 10"/>
          <p:cNvSpPr/>
          <p:nvPr/>
        </p:nvSpPr>
        <p:spPr>
          <a:xfrm>
            <a:off x="4543385" y="4964129"/>
            <a:ext cx="38347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 smtClean="0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специальная экономическая зона 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258805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43"/>
          <p:cNvSpPr/>
          <p:nvPr/>
        </p:nvSpPr>
        <p:spPr>
          <a:xfrm>
            <a:off x="0" y="6381329"/>
            <a:ext cx="9144000" cy="476671"/>
          </a:xfrm>
          <a:prstGeom prst="rect">
            <a:avLst/>
          </a:prstGeom>
          <a:pattFill prst="ltUpDiag">
            <a:fgClr>
              <a:schemeClr val="accent5">
                <a:lumMod val="40000"/>
                <a:lumOff val="6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Rectangle 35"/>
          <p:cNvSpPr/>
          <p:nvPr/>
        </p:nvSpPr>
        <p:spPr>
          <a:xfrm>
            <a:off x="0" y="0"/>
            <a:ext cx="9144000" cy="1052736"/>
          </a:xfrm>
          <a:prstGeom prst="rect">
            <a:avLst/>
          </a:prstGeom>
          <a:pattFill prst="ltUpDiag">
            <a:fgClr>
              <a:srgbClr val="498099"/>
            </a:fgClr>
            <a:bgClr>
              <a:srgbClr val="285B6E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Rectangle 39"/>
          <p:cNvSpPr/>
          <p:nvPr/>
        </p:nvSpPr>
        <p:spPr>
          <a:xfrm flipV="1">
            <a:off x="-4208" y="1052736"/>
            <a:ext cx="9145018" cy="4571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Заголовок 1"/>
          <p:cNvSpPr txBox="1">
            <a:spLocks/>
          </p:cNvSpPr>
          <p:nvPr/>
        </p:nvSpPr>
        <p:spPr>
          <a:xfrm>
            <a:off x="7596336" y="6500496"/>
            <a:ext cx="1224136" cy="23833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base"/>
            <a:r>
              <a:rPr lang="ru-RU" sz="1200" dirty="0" smtClean="0">
                <a:solidFill>
                  <a:srgbClr val="FFC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АСТАНА </a:t>
            </a:r>
            <a:r>
              <a:rPr lang="en-US" sz="1200" dirty="0" smtClean="0">
                <a:solidFill>
                  <a:schemeClr val="accent5">
                    <a:lumMod val="7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2018</a:t>
            </a:r>
            <a:endParaRPr lang="ru-RU" sz="1200" dirty="0">
              <a:solidFill>
                <a:schemeClr val="accent5">
                  <a:lumMod val="75000"/>
                </a:schemeClr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95536" y="238336"/>
            <a:ext cx="8462744" cy="576064"/>
          </a:xfrm>
        </p:spPr>
        <p:txBody>
          <a:bodyPr>
            <a:normAutofit/>
          </a:bodyPr>
          <a:lstStyle/>
          <a:p>
            <a:pPr algn="r" fontAlgn="base"/>
            <a:r>
              <a:rPr lang="ru-RU" sz="2000" b="1" dirty="0" smtClean="0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ИЗМЕНЕНИЯ В ЗАКОНОДАТЕЛЬСТВЕ</a:t>
            </a:r>
            <a:endParaRPr lang="ru-RU" sz="2000" b="1" dirty="0">
              <a:solidFill>
                <a:schemeClr val="bg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8" name="Содержимое 7"/>
          <p:cNvSpPr>
            <a:spLocks noGrp="1"/>
          </p:cNvSpPr>
          <p:nvPr>
            <p:ph idx="1"/>
          </p:nvPr>
        </p:nvSpPr>
        <p:spPr>
          <a:xfrm>
            <a:off x="357158" y="1500174"/>
            <a:ext cx="8472518" cy="4668839"/>
          </a:xfrm>
        </p:spPr>
        <p:txBody>
          <a:bodyPr>
            <a:normAutofit fontScale="25000" lnSpcReduction="20000"/>
          </a:bodyPr>
          <a:lstStyle/>
          <a:p>
            <a:pPr indent="-285750">
              <a:lnSpc>
                <a:spcPct val="80000"/>
              </a:lnSpc>
              <a:spcBef>
                <a:spcPts val="684"/>
              </a:spcBef>
              <a:buNone/>
              <a:defRPr/>
            </a:pPr>
            <a:endParaRPr lang="ru-RU" dirty="0" smtClean="0">
              <a:solidFill>
                <a:srgbClr val="002060"/>
              </a:solidFill>
              <a:latin typeface="Arial" pitchFamily="34" charset="0"/>
              <a:cs typeface="Arial" pitchFamily="34" charset="0"/>
            </a:endParaRPr>
          </a:p>
          <a:p>
            <a:pPr>
              <a:lnSpc>
                <a:spcPct val="80000"/>
              </a:lnSpc>
              <a:spcBef>
                <a:spcPts val="684"/>
              </a:spcBef>
              <a:buFont typeface="Wingdings" pitchFamily="2" charset="2"/>
              <a:buChar char="Ø"/>
              <a:defRPr/>
            </a:pPr>
            <a:r>
              <a:rPr lang="ru-RU" sz="5600" dirty="0" smtClean="0">
                <a:solidFill>
                  <a:srgbClr val="002060"/>
                </a:solidFill>
                <a:latin typeface="Arial" pitchFamily="34" charset="0"/>
                <a:cs typeface="Arial" pitchFamily="34" charset="0"/>
              </a:rPr>
              <a:t>   </a:t>
            </a:r>
            <a:r>
              <a:rPr lang="ru-RU" sz="4800" b="1" dirty="0" smtClean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Кодекс РК «О налогах и других обязательных платежах в бюджет» (Налоговый кодекс)</a:t>
            </a:r>
          </a:p>
          <a:p>
            <a:pPr>
              <a:lnSpc>
                <a:spcPct val="80000"/>
              </a:lnSpc>
              <a:spcBef>
                <a:spcPts val="684"/>
              </a:spcBef>
              <a:buNone/>
              <a:defRPr/>
            </a:pPr>
            <a:endParaRPr lang="ru-RU" sz="1200" b="1" dirty="0" smtClean="0">
              <a:solidFill>
                <a:schemeClr val="tx2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>
              <a:lnSpc>
                <a:spcPct val="80000"/>
              </a:lnSpc>
              <a:spcBef>
                <a:spcPts val="684"/>
              </a:spcBef>
              <a:buFont typeface="Wingdings" pitchFamily="2" charset="2"/>
              <a:buChar char="Ø"/>
              <a:defRPr/>
            </a:pPr>
            <a:r>
              <a:rPr lang="ru-RU" sz="4800" b="1" dirty="0" smtClean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   Земельный кодекс РК</a:t>
            </a:r>
          </a:p>
          <a:p>
            <a:pPr>
              <a:lnSpc>
                <a:spcPct val="80000"/>
              </a:lnSpc>
              <a:spcBef>
                <a:spcPts val="684"/>
              </a:spcBef>
              <a:buNone/>
              <a:defRPr/>
            </a:pPr>
            <a:endParaRPr lang="ru-RU" sz="1200" b="1" dirty="0" smtClean="0">
              <a:solidFill>
                <a:schemeClr val="tx2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>
              <a:lnSpc>
                <a:spcPct val="80000"/>
              </a:lnSpc>
              <a:spcBef>
                <a:spcPts val="684"/>
              </a:spcBef>
              <a:buFont typeface="Wingdings" pitchFamily="2" charset="2"/>
              <a:buChar char="Ø"/>
              <a:defRPr/>
            </a:pPr>
            <a:r>
              <a:rPr lang="ru-RU" sz="4800" b="1" dirty="0" smtClean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   Предпринимательский кодекс РК</a:t>
            </a:r>
          </a:p>
          <a:p>
            <a:pPr>
              <a:lnSpc>
                <a:spcPct val="80000"/>
              </a:lnSpc>
              <a:spcBef>
                <a:spcPts val="684"/>
              </a:spcBef>
              <a:buNone/>
              <a:defRPr/>
            </a:pPr>
            <a:endParaRPr lang="ru-RU" sz="1200" b="1" dirty="0" smtClean="0">
              <a:solidFill>
                <a:schemeClr val="tx2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>
              <a:lnSpc>
                <a:spcPct val="80000"/>
              </a:lnSpc>
              <a:spcBef>
                <a:spcPts val="684"/>
              </a:spcBef>
              <a:buFont typeface="Wingdings" pitchFamily="2" charset="2"/>
              <a:buChar char="Ø"/>
              <a:defRPr/>
            </a:pPr>
            <a:r>
              <a:rPr lang="ru-RU" sz="4800" b="1" dirty="0" smtClean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   Закон РК «О страховой деятельности»</a:t>
            </a:r>
          </a:p>
          <a:p>
            <a:pPr>
              <a:lnSpc>
                <a:spcPct val="80000"/>
              </a:lnSpc>
              <a:spcBef>
                <a:spcPts val="684"/>
              </a:spcBef>
              <a:buNone/>
              <a:defRPr/>
            </a:pPr>
            <a:endParaRPr lang="ru-RU" sz="1200" b="1" dirty="0" smtClean="0">
              <a:solidFill>
                <a:schemeClr val="tx2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>
              <a:lnSpc>
                <a:spcPct val="80000"/>
              </a:lnSpc>
              <a:spcBef>
                <a:spcPts val="684"/>
              </a:spcBef>
              <a:buFont typeface="Wingdings" pitchFamily="2" charset="2"/>
              <a:buChar char="Ø"/>
              <a:defRPr/>
            </a:pPr>
            <a:r>
              <a:rPr lang="ru-RU" sz="4800" b="1" dirty="0" smtClean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   Закон РК «О местном государственном управлении и самоуправлении в Республике  Казахстан»</a:t>
            </a:r>
          </a:p>
          <a:p>
            <a:pPr>
              <a:lnSpc>
                <a:spcPct val="80000"/>
              </a:lnSpc>
              <a:spcBef>
                <a:spcPts val="684"/>
              </a:spcBef>
              <a:buNone/>
              <a:defRPr/>
            </a:pPr>
            <a:endParaRPr lang="ru-RU" sz="1200" b="1" dirty="0" smtClean="0">
              <a:solidFill>
                <a:schemeClr val="tx2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>
              <a:lnSpc>
                <a:spcPct val="80000"/>
              </a:lnSpc>
              <a:spcBef>
                <a:spcPts val="684"/>
              </a:spcBef>
              <a:buFont typeface="Wingdings" pitchFamily="2" charset="2"/>
              <a:buChar char="Ø"/>
              <a:defRPr/>
            </a:pPr>
            <a:r>
              <a:rPr lang="ru-RU" sz="4800" b="1" dirty="0" smtClean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   Закон РК «Об архитектурной, градостроительной и строительной деятельности»</a:t>
            </a:r>
          </a:p>
          <a:p>
            <a:pPr>
              <a:lnSpc>
                <a:spcPct val="80000"/>
              </a:lnSpc>
              <a:spcBef>
                <a:spcPts val="684"/>
              </a:spcBef>
              <a:buNone/>
              <a:defRPr/>
            </a:pPr>
            <a:endParaRPr lang="ru-RU" sz="1200" b="1" dirty="0" smtClean="0">
              <a:solidFill>
                <a:schemeClr val="tx2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>
              <a:lnSpc>
                <a:spcPct val="80000"/>
              </a:lnSpc>
              <a:spcBef>
                <a:spcPts val="684"/>
              </a:spcBef>
              <a:buFont typeface="Wingdings" pitchFamily="2" charset="2"/>
              <a:buChar char="Ø"/>
              <a:defRPr/>
            </a:pPr>
            <a:r>
              <a:rPr lang="ru-RU" sz="4800" b="1" dirty="0" smtClean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   Закон РК «О техническом регулировании»</a:t>
            </a:r>
          </a:p>
          <a:p>
            <a:pPr>
              <a:lnSpc>
                <a:spcPct val="80000"/>
              </a:lnSpc>
              <a:spcBef>
                <a:spcPts val="684"/>
              </a:spcBef>
              <a:buNone/>
              <a:defRPr/>
            </a:pPr>
            <a:endParaRPr lang="ru-RU" sz="1200" b="1" dirty="0" smtClean="0">
              <a:solidFill>
                <a:schemeClr val="tx2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>
              <a:lnSpc>
                <a:spcPct val="80000"/>
              </a:lnSpc>
              <a:spcBef>
                <a:spcPts val="684"/>
              </a:spcBef>
              <a:buFont typeface="Wingdings" pitchFamily="2" charset="2"/>
              <a:buChar char="Ø"/>
              <a:defRPr/>
            </a:pPr>
            <a:r>
              <a:rPr lang="ru-RU" sz="4800" b="1" dirty="0" smtClean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   Закон РК «О введении в действие Налогового Кодекса»</a:t>
            </a:r>
          </a:p>
          <a:p>
            <a:pPr>
              <a:lnSpc>
                <a:spcPct val="80000"/>
              </a:lnSpc>
              <a:spcBef>
                <a:spcPts val="684"/>
              </a:spcBef>
              <a:buNone/>
              <a:defRPr/>
            </a:pPr>
            <a:endParaRPr lang="ru-RU" sz="1200" b="1" dirty="0" smtClean="0">
              <a:solidFill>
                <a:schemeClr val="tx2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>
              <a:lnSpc>
                <a:spcPct val="80000"/>
              </a:lnSpc>
              <a:spcBef>
                <a:spcPts val="684"/>
              </a:spcBef>
              <a:buFont typeface="Wingdings" pitchFamily="2" charset="2"/>
              <a:buChar char="Ø"/>
              <a:defRPr/>
            </a:pPr>
            <a:r>
              <a:rPr lang="ru-RU" sz="4800" b="1" dirty="0" smtClean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   Закон РК «Об общественных советах»</a:t>
            </a:r>
          </a:p>
          <a:p>
            <a:pPr>
              <a:lnSpc>
                <a:spcPct val="80000"/>
              </a:lnSpc>
              <a:spcBef>
                <a:spcPts val="684"/>
              </a:spcBef>
              <a:buNone/>
              <a:defRPr/>
            </a:pPr>
            <a:endParaRPr lang="ru-RU" sz="1200" b="1" dirty="0" smtClean="0">
              <a:solidFill>
                <a:schemeClr val="tx2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>
              <a:lnSpc>
                <a:spcPct val="80000"/>
              </a:lnSpc>
              <a:spcBef>
                <a:spcPts val="684"/>
              </a:spcBef>
              <a:buFont typeface="Wingdings" pitchFamily="2" charset="2"/>
              <a:buChar char="Ø"/>
              <a:defRPr/>
            </a:pPr>
            <a:r>
              <a:rPr lang="ru-RU" sz="4800" b="1" dirty="0" smtClean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   Закон РК «О государственных закупках»</a:t>
            </a:r>
          </a:p>
          <a:p>
            <a:pPr>
              <a:lnSpc>
                <a:spcPct val="80000"/>
              </a:lnSpc>
              <a:spcBef>
                <a:spcPts val="684"/>
              </a:spcBef>
              <a:buNone/>
              <a:defRPr/>
            </a:pPr>
            <a:endParaRPr lang="en-US" sz="1200" b="1" dirty="0" smtClean="0">
              <a:solidFill>
                <a:schemeClr val="tx2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>
              <a:lnSpc>
                <a:spcPct val="80000"/>
              </a:lnSpc>
              <a:spcBef>
                <a:spcPts val="684"/>
              </a:spcBef>
              <a:buFont typeface="Wingdings" pitchFamily="2" charset="2"/>
              <a:buChar char="Ø"/>
              <a:defRPr/>
            </a:pPr>
            <a:r>
              <a:rPr lang="en-US" sz="4800" b="1" dirty="0" smtClean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   </a:t>
            </a:r>
            <a:r>
              <a:rPr lang="ru-RU" sz="4800" b="1" dirty="0" smtClean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Закон Республики Казахстан «О ветеринарии»</a:t>
            </a:r>
          </a:p>
          <a:p>
            <a:pPr>
              <a:lnSpc>
                <a:spcPct val="80000"/>
              </a:lnSpc>
              <a:spcBef>
                <a:spcPts val="684"/>
              </a:spcBef>
              <a:buNone/>
              <a:defRPr/>
            </a:pPr>
            <a:endParaRPr lang="en-US" sz="1200" b="1" dirty="0" smtClean="0">
              <a:solidFill>
                <a:schemeClr val="tx2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>
              <a:lnSpc>
                <a:spcPct val="80000"/>
              </a:lnSpc>
              <a:spcBef>
                <a:spcPts val="684"/>
              </a:spcBef>
              <a:buFont typeface="Wingdings" pitchFamily="2" charset="2"/>
              <a:buChar char="Ø"/>
              <a:defRPr/>
            </a:pPr>
            <a:r>
              <a:rPr lang="en-US" sz="4800" b="1" dirty="0" smtClean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   </a:t>
            </a:r>
            <a:r>
              <a:rPr lang="ru-RU" sz="4800" b="1" dirty="0" smtClean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Закон Республики Казахстан «О статусе столицы Республики Казахстан»</a:t>
            </a:r>
          </a:p>
          <a:p>
            <a:pPr>
              <a:lnSpc>
                <a:spcPct val="80000"/>
              </a:lnSpc>
              <a:spcBef>
                <a:spcPts val="684"/>
              </a:spcBef>
              <a:buNone/>
              <a:defRPr/>
            </a:pPr>
            <a:endParaRPr lang="ru-RU" sz="1200" b="1" dirty="0" smtClean="0">
              <a:solidFill>
                <a:schemeClr val="tx2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>
              <a:lnSpc>
                <a:spcPct val="80000"/>
              </a:lnSpc>
              <a:spcBef>
                <a:spcPts val="684"/>
              </a:spcBef>
              <a:buFont typeface="Wingdings" pitchFamily="2" charset="2"/>
              <a:buChar char="Ø"/>
              <a:defRPr/>
            </a:pPr>
            <a:r>
              <a:rPr lang="en-US" sz="4800" b="1" dirty="0" smtClean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   </a:t>
            </a:r>
            <a:r>
              <a:rPr lang="ru-RU" sz="4800" b="1" dirty="0" smtClean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Закон Республики Казахстан «О Государственной границе Республики Казахстан»</a:t>
            </a:r>
          </a:p>
          <a:p>
            <a:pPr>
              <a:lnSpc>
                <a:spcPct val="80000"/>
              </a:lnSpc>
              <a:spcBef>
                <a:spcPts val="684"/>
              </a:spcBef>
              <a:buNone/>
              <a:defRPr/>
            </a:pPr>
            <a:endParaRPr lang="ru-RU" sz="1200" b="1" dirty="0" smtClean="0">
              <a:solidFill>
                <a:schemeClr val="tx2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>
              <a:lnSpc>
                <a:spcPct val="80000"/>
              </a:lnSpc>
              <a:spcBef>
                <a:spcPts val="684"/>
              </a:spcBef>
              <a:buFont typeface="Wingdings" pitchFamily="2" charset="2"/>
              <a:buChar char="Ø"/>
              <a:defRPr/>
            </a:pPr>
            <a:r>
              <a:rPr lang="en-US" sz="4800" b="1" dirty="0" smtClean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   </a:t>
            </a:r>
            <a:r>
              <a:rPr lang="ru-RU" sz="4800" b="1" dirty="0" smtClean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Закон Республики Казахстан «Об инновационном кластере «Парк инновационных технологий»</a:t>
            </a:r>
          </a:p>
          <a:p>
            <a:pPr>
              <a:lnSpc>
                <a:spcPct val="80000"/>
              </a:lnSpc>
              <a:spcBef>
                <a:spcPts val="684"/>
              </a:spcBef>
              <a:buNone/>
              <a:defRPr/>
            </a:pPr>
            <a:endParaRPr lang="ru-RU" sz="1200" b="1" dirty="0" smtClean="0">
              <a:solidFill>
                <a:schemeClr val="tx2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>
              <a:lnSpc>
                <a:spcPct val="80000"/>
              </a:lnSpc>
              <a:spcBef>
                <a:spcPts val="684"/>
              </a:spcBef>
              <a:buFont typeface="Wingdings" pitchFamily="2" charset="2"/>
              <a:buChar char="Ø"/>
              <a:defRPr/>
            </a:pPr>
            <a:r>
              <a:rPr lang="en-US" sz="4800" b="1" dirty="0" smtClean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   </a:t>
            </a:r>
            <a:r>
              <a:rPr lang="ru-RU" sz="4800" b="1" dirty="0" smtClean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Закон Республики Казахстан «О почте»</a:t>
            </a:r>
            <a:endParaRPr lang="ru-RU" sz="4800" b="1" dirty="0">
              <a:solidFill>
                <a:schemeClr val="tx2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500034" y="1214422"/>
            <a:ext cx="8286808" cy="28931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>
              <a:lnSpc>
                <a:spcPct val="80000"/>
              </a:lnSpc>
              <a:defRPr/>
            </a:pPr>
            <a:r>
              <a:rPr lang="ru-RU" altLang="ru-RU" sz="1600" b="1" dirty="0" smtClean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Поправки вносятся в 1</a:t>
            </a:r>
            <a:r>
              <a:rPr lang="en-US" altLang="ru-RU" sz="1600" b="1" dirty="0" smtClean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5</a:t>
            </a:r>
            <a:r>
              <a:rPr lang="ru-RU" altLang="ru-RU" sz="1600" b="1" dirty="0" smtClean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 законодательных актов (3 кодекса и </a:t>
            </a:r>
            <a:r>
              <a:rPr lang="en-US" altLang="ru-RU" sz="1600" b="1" dirty="0" smtClean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12</a:t>
            </a:r>
            <a:r>
              <a:rPr lang="ru-RU" altLang="ru-RU" sz="1600" b="1" dirty="0" smtClean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 законов):</a:t>
            </a:r>
            <a:endParaRPr lang="ru-RU" sz="1600" b="1" dirty="0">
              <a:solidFill>
                <a:schemeClr val="tx2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573828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43"/>
          <p:cNvSpPr/>
          <p:nvPr/>
        </p:nvSpPr>
        <p:spPr>
          <a:xfrm>
            <a:off x="0" y="6381329"/>
            <a:ext cx="9144000" cy="476671"/>
          </a:xfrm>
          <a:prstGeom prst="rect">
            <a:avLst/>
          </a:prstGeom>
          <a:pattFill prst="ltUpDiag">
            <a:fgClr>
              <a:schemeClr val="accent5">
                <a:lumMod val="40000"/>
                <a:lumOff val="6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Rectangle 35"/>
          <p:cNvSpPr/>
          <p:nvPr/>
        </p:nvSpPr>
        <p:spPr>
          <a:xfrm>
            <a:off x="0" y="0"/>
            <a:ext cx="9144000" cy="1052736"/>
          </a:xfrm>
          <a:prstGeom prst="rect">
            <a:avLst/>
          </a:prstGeom>
          <a:pattFill prst="ltUpDiag">
            <a:fgClr>
              <a:srgbClr val="498099"/>
            </a:fgClr>
            <a:bgClr>
              <a:srgbClr val="285B6E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Rectangle 39"/>
          <p:cNvSpPr/>
          <p:nvPr/>
        </p:nvSpPr>
        <p:spPr>
          <a:xfrm flipV="1">
            <a:off x="-4208" y="1052736"/>
            <a:ext cx="9145018" cy="4571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Заголовок 1"/>
          <p:cNvSpPr txBox="1">
            <a:spLocks/>
          </p:cNvSpPr>
          <p:nvPr/>
        </p:nvSpPr>
        <p:spPr>
          <a:xfrm>
            <a:off x="7596336" y="6500496"/>
            <a:ext cx="1224136" cy="23833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base"/>
            <a:r>
              <a:rPr lang="ru-RU" sz="1200" dirty="0" smtClean="0">
                <a:solidFill>
                  <a:srgbClr val="FFC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АСТАНА </a:t>
            </a:r>
            <a:r>
              <a:rPr lang="en-US" sz="1200" dirty="0" smtClean="0">
                <a:solidFill>
                  <a:schemeClr val="accent5">
                    <a:lumMod val="7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2018</a:t>
            </a:r>
            <a:endParaRPr lang="ru-RU" sz="1200" dirty="0">
              <a:solidFill>
                <a:schemeClr val="accent5">
                  <a:lumMod val="75000"/>
                </a:schemeClr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95536" y="238336"/>
            <a:ext cx="8229600" cy="576064"/>
          </a:xfrm>
        </p:spPr>
        <p:txBody>
          <a:bodyPr>
            <a:normAutofit/>
          </a:bodyPr>
          <a:lstStyle/>
          <a:p>
            <a:pPr algn="r" fontAlgn="base"/>
            <a:r>
              <a:rPr lang="ru-RU" sz="2000" b="1" dirty="0" smtClean="0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ПРЕИМУЩЕСТВА</a:t>
            </a:r>
            <a:endParaRPr lang="ru-RU" sz="2000" b="1" dirty="0">
              <a:solidFill>
                <a:schemeClr val="bg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8" name="Объект 2"/>
          <p:cNvSpPr txBox="1">
            <a:spLocks/>
          </p:cNvSpPr>
          <p:nvPr/>
        </p:nvSpPr>
        <p:spPr>
          <a:xfrm>
            <a:off x="535853" y="1500174"/>
            <a:ext cx="8064896" cy="480914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base">
              <a:buNone/>
            </a:pPr>
            <a:endParaRPr lang="ru-RU" sz="14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2" cstate="print">
            <a:extLst/>
          </a:blip>
          <a:srcRect/>
          <a:stretch>
            <a:fillRect/>
          </a:stretch>
        </p:blipFill>
        <p:spPr bwMode="auto">
          <a:xfrm>
            <a:off x="428596" y="1351877"/>
            <a:ext cx="1255963" cy="1076991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/>
        </p:spPr>
      </p:pic>
      <p:pic>
        <p:nvPicPr>
          <p:cNvPr id="10" name="Picture 3"/>
          <p:cNvPicPr>
            <a:picLocks noChangeAspect="1" noChangeArrowheads="1"/>
          </p:cNvPicPr>
          <p:nvPr/>
        </p:nvPicPr>
        <p:blipFill>
          <a:blip r:embed="rId3" cstate="print">
            <a:extLst/>
          </a:blip>
          <a:srcRect/>
          <a:stretch>
            <a:fillRect/>
          </a:stretch>
        </p:blipFill>
        <p:spPr bwMode="auto">
          <a:xfrm>
            <a:off x="2071672" y="1357300"/>
            <a:ext cx="1214444" cy="1084294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/>
        </p:spPr>
      </p:pic>
      <p:pic>
        <p:nvPicPr>
          <p:cNvPr id="11" name="Picture 4"/>
          <p:cNvPicPr>
            <a:picLocks noChangeAspect="1" noChangeArrowheads="1"/>
          </p:cNvPicPr>
          <p:nvPr/>
        </p:nvPicPr>
        <p:blipFill>
          <a:blip r:embed="rId4" cstate="print">
            <a:extLst/>
          </a:blip>
          <a:srcRect/>
          <a:stretch>
            <a:fillRect/>
          </a:stretch>
        </p:blipFill>
        <p:spPr bwMode="auto">
          <a:xfrm>
            <a:off x="3714744" y="1357298"/>
            <a:ext cx="1420443" cy="1143008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/>
        </p:spPr>
      </p:pic>
      <p:pic>
        <p:nvPicPr>
          <p:cNvPr id="12" name="Picture 5"/>
          <p:cNvPicPr>
            <a:picLocks noChangeAspect="1" noChangeArrowheads="1"/>
          </p:cNvPicPr>
          <p:nvPr/>
        </p:nvPicPr>
        <p:blipFill>
          <a:blip r:embed="rId5" cstate="print">
            <a:extLst/>
          </a:blip>
          <a:srcRect/>
          <a:stretch>
            <a:fillRect/>
          </a:stretch>
        </p:blipFill>
        <p:spPr bwMode="auto">
          <a:xfrm>
            <a:off x="5500694" y="1357298"/>
            <a:ext cx="1357322" cy="1155742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/>
        </p:spPr>
      </p:pic>
      <p:pic>
        <p:nvPicPr>
          <p:cNvPr id="13" name="Picture 9"/>
          <p:cNvPicPr>
            <a:picLocks noChangeAspect="1" noChangeArrowheads="1"/>
          </p:cNvPicPr>
          <p:nvPr/>
        </p:nvPicPr>
        <p:blipFill>
          <a:blip r:embed="rId6" cstate="print">
            <a:extLst/>
          </a:blip>
          <a:srcRect/>
          <a:stretch>
            <a:fillRect/>
          </a:stretch>
        </p:blipFill>
        <p:spPr bwMode="auto">
          <a:xfrm>
            <a:off x="3786183" y="4929198"/>
            <a:ext cx="1357321" cy="1225442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/>
        </p:spPr>
      </p:pic>
      <p:pic>
        <p:nvPicPr>
          <p:cNvPr id="14" name="Picture 4" descr="&amp;Kcy;&amp;acy;&amp;rcy;&amp;tcy;&amp;icy;&amp;ncy;&amp;kcy;&amp;acy; 476 &amp;icy;&amp;zcy; 52505"/>
          <p:cNvPicPr>
            <a:picLocks noChangeAspect="1" noChangeArrowheads="1"/>
          </p:cNvPicPr>
          <p:nvPr/>
        </p:nvPicPr>
        <p:blipFill rotWithShape="1">
          <a:blip r:embed="rId7" cstate="print">
            <a:extLst/>
          </a:blip>
          <a:srcRect t="24163" r="34478" b="5771"/>
          <a:stretch/>
        </p:blipFill>
        <p:spPr bwMode="auto">
          <a:xfrm>
            <a:off x="2143107" y="4929198"/>
            <a:ext cx="1285885" cy="1214446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/>
        </p:spPr>
      </p:pic>
      <p:pic>
        <p:nvPicPr>
          <p:cNvPr id="15" name="Picture 6" descr="&amp;Kcy;&amp;acy;&amp;rcy;&amp;tcy;&amp;icy;&amp;ncy;&amp;kcy;&amp;acy; 246 &amp;icy;&amp;zcy; 153282"/>
          <p:cNvPicPr>
            <a:picLocks noChangeAspect="1" noChangeArrowheads="1"/>
          </p:cNvPicPr>
          <p:nvPr/>
        </p:nvPicPr>
        <p:blipFill>
          <a:blip r:embed="rId8" cstate="print">
            <a:extLst/>
          </a:blip>
          <a:srcRect/>
          <a:stretch>
            <a:fillRect/>
          </a:stretch>
        </p:blipFill>
        <p:spPr bwMode="auto">
          <a:xfrm>
            <a:off x="5500695" y="4929199"/>
            <a:ext cx="1357321" cy="1214446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/>
        </p:spPr>
      </p:pic>
      <p:pic>
        <p:nvPicPr>
          <p:cNvPr id="16" name="Picture 8" descr="&amp;Kcy;&amp;acy;&amp;rcy;&amp;tcy;&amp;icy;&amp;ncy;&amp;kcy;&amp;acy; 276 &amp;icy;&amp;zcy; 153282"/>
          <p:cNvPicPr>
            <a:picLocks noChangeAspect="1" noChangeArrowheads="1"/>
          </p:cNvPicPr>
          <p:nvPr/>
        </p:nvPicPr>
        <p:blipFill rotWithShape="1">
          <a:blip r:embed="rId9" cstate="print">
            <a:extLst/>
          </a:blip>
          <a:srcRect l="4853" t="4255" r="46461" b="2481"/>
          <a:stretch/>
        </p:blipFill>
        <p:spPr bwMode="auto">
          <a:xfrm>
            <a:off x="434428" y="4929198"/>
            <a:ext cx="1313589" cy="1214446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/>
        </p:spPr>
      </p:pic>
      <p:sp>
        <p:nvSpPr>
          <p:cNvPr id="17" name="Заголовок 1"/>
          <p:cNvSpPr txBox="1">
            <a:spLocks/>
          </p:cNvSpPr>
          <p:nvPr/>
        </p:nvSpPr>
        <p:spPr>
          <a:xfrm>
            <a:off x="2000232" y="3113173"/>
            <a:ext cx="5000660" cy="8638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>
                <a:schemeClr val="accent6">
                  <a:lumMod val="75000"/>
                </a:schemeClr>
              </a:buClr>
              <a:buSzTx/>
              <a:buFont typeface="Georgia" pitchFamily="18" charset="0"/>
              <a:buNone/>
              <a:tabLst/>
              <a:defRPr/>
            </a:pPr>
            <a:r>
              <a:rPr kumimoji="0" lang="ru-RU" b="1" i="0" u="none" strike="noStrike" kern="1200" cap="none" spc="0" normalizeH="0" baseline="0" noProof="0" dirty="0" smtClean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rial" pitchFamily="34" charset="0"/>
                <a:ea typeface="+mj-ea"/>
                <a:cs typeface="Arial" pitchFamily="34" charset="0"/>
              </a:rPr>
              <a:t>Услуги промышленной инфраструктуры, </a:t>
            </a:r>
            <a:br>
              <a:rPr kumimoji="0" lang="ru-RU" b="1" i="0" u="none" strike="noStrike" kern="1200" cap="none" spc="0" normalizeH="0" baseline="0" noProof="0" dirty="0" smtClean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rial" pitchFamily="34" charset="0"/>
                <a:ea typeface="+mj-ea"/>
                <a:cs typeface="Arial" pitchFamily="34" charset="0"/>
              </a:rPr>
            </a:br>
            <a:r>
              <a:rPr kumimoji="0" lang="ru-RU" b="1" i="0" u="none" strike="noStrike" kern="1200" cap="none" spc="0" normalizeH="0" baseline="0" noProof="0" dirty="0" smtClean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rial" pitchFamily="34" charset="0"/>
                <a:ea typeface="+mj-ea"/>
                <a:cs typeface="Arial" pitchFamily="34" charset="0"/>
              </a:rPr>
              <a:t>предоставляемые участникам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>
                <a:schemeClr val="accent6">
                  <a:lumMod val="75000"/>
                </a:schemeClr>
              </a:buClr>
              <a:buSzTx/>
              <a:buFont typeface="Georgia" pitchFamily="18" charset="0"/>
              <a:buNone/>
              <a:tabLst/>
              <a:defRPr/>
            </a:pPr>
            <a:r>
              <a:rPr kumimoji="0" lang="ru-RU" b="1" i="0" u="none" strike="noStrike" kern="1200" cap="none" spc="0" normalizeH="0" baseline="0" noProof="0" dirty="0" smtClean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rial" pitchFamily="34" charset="0"/>
                <a:ea typeface="+mj-ea"/>
                <a:cs typeface="Arial" pitchFamily="34" charset="0"/>
              </a:rPr>
              <a:t>СЭЗ «Астана-Технополис»</a:t>
            </a:r>
            <a:endParaRPr kumimoji="0" lang="ru-RU" b="1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Arial" pitchFamily="34" charset="0"/>
              <a:ea typeface="+mj-ea"/>
              <a:cs typeface="Arial" pitchFamily="34" charset="0"/>
            </a:endParaRPr>
          </a:p>
        </p:txBody>
      </p:sp>
      <p:pic>
        <p:nvPicPr>
          <p:cNvPr id="7170" name="Picture 2" descr="http://uvaomos.news/upload/resize_cache/iblock/a29/300_0_1/a29ff8756b7b052738f723fd2f609e3f.jpg"/>
          <p:cNvPicPr>
            <a:picLocks noChangeAspect="1" noChangeArrowheads="1"/>
          </p:cNvPicPr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2071670" y="1357298"/>
            <a:ext cx="1241363" cy="1071570"/>
          </a:xfrm>
          <a:prstGeom prst="rect">
            <a:avLst/>
          </a:prstGeom>
          <a:noFill/>
        </p:spPr>
      </p:pic>
      <p:pic>
        <p:nvPicPr>
          <p:cNvPr id="18" name="Picture 5"/>
          <p:cNvPicPr>
            <a:picLocks noChangeAspect="1" noChangeArrowheads="1"/>
          </p:cNvPicPr>
          <p:nvPr/>
        </p:nvPicPr>
        <p:blipFill>
          <a:blip r:embed="rId5" cstate="print">
            <a:extLst/>
          </a:blip>
          <a:srcRect/>
          <a:stretch>
            <a:fillRect/>
          </a:stretch>
        </p:blipFill>
        <p:spPr bwMode="auto">
          <a:xfrm>
            <a:off x="7286644" y="1357298"/>
            <a:ext cx="1357322" cy="1155742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/>
        </p:spPr>
      </p:pic>
      <p:pic>
        <p:nvPicPr>
          <p:cNvPr id="19" name="Picture 6" descr="&amp;Kcy;&amp;acy;&amp;rcy;&amp;tcy;&amp;icy;&amp;ncy;&amp;kcy;&amp;acy; 246 &amp;icy;&amp;zcy; 153282"/>
          <p:cNvPicPr>
            <a:picLocks noChangeAspect="1" noChangeArrowheads="1"/>
          </p:cNvPicPr>
          <p:nvPr/>
        </p:nvPicPr>
        <p:blipFill>
          <a:blip r:embed="rId8" cstate="print">
            <a:extLst/>
          </a:blip>
          <a:srcRect/>
          <a:stretch>
            <a:fillRect/>
          </a:stretch>
        </p:blipFill>
        <p:spPr bwMode="auto">
          <a:xfrm>
            <a:off x="7286644" y="4929197"/>
            <a:ext cx="1357322" cy="1203167"/>
          </a:xfrm>
          <a:prstGeom prst="round2DiagRect">
            <a:avLst>
              <a:gd name="adj1" fmla="val 16667"/>
              <a:gd name="adj2" fmla="val 0"/>
            </a:avLst>
          </a:prstGeom>
          <a:blipFill>
            <a:blip r:embed="rId11" cstate="print"/>
            <a:stretch>
              <a:fillRect/>
            </a:stretch>
          </a:blipFill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/>
        </p:spPr>
      </p:pic>
      <p:pic>
        <p:nvPicPr>
          <p:cNvPr id="20" name="Picture 6" descr="&amp;Kcy;&amp;acy;&amp;rcy;&amp;tcy;&amp;icy;&amp;ncy;&amp;kcy;&amp;acy; 246 &amp;icy;&amp;zcy; 153282"/>
          <p:cNvPicPr>
            <a:picLocks noChangeAspect="1" noChangeArrowheads="1"/>
          </p:cNvPicPr>
          <p:nvPr/>
        </p:nvPicPr>
        <p:blipFill>
          <a:blip r:embed="rId8" cstate="print">
            <a:extLst/>
          </a:blip>
          <a:srcRect/>
          <a:stretch>
            <a:fillRect/>
          </a:stretch>
        </p:blipFill>
        <p:spPr bwMode="auto">
          <a:xfrm>
            <a:off x="428596" y="3143249"/>
            <a:ext cx="1285884" cy="1143008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/>
        </p:spPr>
      </p:pic>
      <p:pic>
        <p:nvPicPr>
          <p:cNvPr id="21" name="Picture 6" descr="&amp;Kcy;&amp;acy;&amp;rcy;&amp;tcy;&amp;icy;&amp;ncy;&amp;kcy;&amp;acy; 246 &amp;icy;&amp;zcy; 153282"/>
          <p:cNvPicPr>
            <a:picLocks noChangeAspect="1" noChangeArrowheads="1"/>
          </p:cNvPicPr>
          <p:nvPr/>
        </p:nvPicPr>
        <p:blipFill>
          <a:blip r:embed="rId8" cstate="print">
            <a:extLst/>
          </a:blip>
          <a:srcRect/>
          <a:stretch>
            <a:fillRect/>
          </a:stretch>
        </p:blipFill>
        <p:spPr bwMode="auto">
          <a:xfrm>
            <a:off x="7286644" y="3214687"/>
            <a:ext cx="1357321" cy="1143008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/>
        </p:spPr>
      </p:pic>
      <p:pic>
        <p:nvPicPr>
          <p:cNvPr id="1026" name="Picture 2" descr="C:\Users\user\Desktop\stolovaya_sayanal.jpg"/>
          <p:cNvPicPr>
            <a:picLocks noChangeAspect="1" noChangeArrowheads="1"/>
          </p:cNvPicPr>
          <p:nvPr/>
        </p:nvPicPr>
        <p:blipFill>
          <a:blip r:embed="rId12" cstate="print"/>
          <a:srcRect/>
          <a:stretch>
            <a:fillRect/>
          </a:stretch>
        </p:blipFill>
        <p:spPr bwMode="auto">
          <a:xfrm>
            <a:off x="428596" y="3143248"/>
            <a:ext cx="1285884" cy="1143008"/>
          </a:xfrm>
          <a:prstGeom prst="rect">
            <a:avLst/>
          </a:prstGeom>
          <a:noFill/>
        </p:spPr>
      </p:pic>
      <p:pic>
        <p:nvPicPr>
          <p:cNvPr id="1027" name="Picture 3" descr="C:\Users\user\Desktop\1483350341_maxresdefault.jpg"/>
          <p:cNvPicPr>
            <a:picLocks noChangeAspect="1" noChangeArrowheads="1"/>
          </p:cNvPicPr>
          <p:nvPr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7286644" y="3214686"/>
            <a:ext cx="1357321" cy="1143008"/>
          </a:xfrm>
          <a:prstGeom prst="rect">
            <a:avLst/>
          </a:prstGeom>
          <a:noFill/>
        </p:spPr>
      </p:pic>
      <p:pic>
        <p:nvPicPr>
          <p:cNvPr id="1028" name="Picture 4" descr="C:\Users\user\Desktop\4foto-vla.jp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7286644" y="1357298"/>
            <a:ext cx="1357322" cy="1214445"/>
          </a:xfrm>
          <a:prstGeom prst="rect">
            <a:avLst/>
          </a:prstGeom>
          <a:noFill/>
        </p:spPr>
      </p:pic>
      <p:pic>
        <p:nvPicPr>
          <p:cNvPr id="1029" name="Picture 5" descr="C:\Users\user\Desktop\banner_2017-02-02-3.jpg"/>
          <p:cNvPicPr>
            <a:picLocks noChangeAspect="1" noChangeArrowheads="1"/>
          </p:cNvPicPr>
          <p:nvPr/>
        </p:nvPicPr>
        <p:blipFill>
          <a:blip r:embed="rId15" cstate="print"/>
          <a:srcRect/>
          <a:stretch>
            <a:fillRect/>
          </a:stretch>
        </p:blipFill>
        <p:spPr bwMode="auto">
          <a:xfrm>
            <a:off x="7286644" y="4929198"/>
            <a:ext cx="1357322" cy="121444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2971393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00"/>
                            </p:stCondLst>
                            <p:childTnLst>
                              <p:par>
                                <p:cTn id="4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0"/>
                            </p:stCondLst>
                            <p:childTnLst>
                              <p:par>
                                <p:cTn id="5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500"/>
                            </p:stCondLst>
                            <p:childTnLst>
                              <p:par>
                                <p:cTn id="5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43"/>
          <p:cNvSpPr/>
          <p:nvPr/>
        </p:nvSpPr>
        <p:spPr>
          <a:xfrm>
            <a:off x="0" y="6381329"/>
            <a:ext cx="9144000" cy="476671"/>
          </a:xfrm>
          <a:prstGeom prst="rect">
            <a:avLst/>
          </a:prstGeom>
          <a:pattFill prst="ltUpDiag">
            <a:fgClr>
              <a:schemeClr val="accent5">
                <a:lumMod val="40000"/>
                <a:lumOff val="6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Rectangle 35"/>
          <p:cNvSpPr/>
          <p:nvPr/>
        </p:nvSpPr>
        <p:spPr>
          <a:xfrm>
            <a:off x="0" y="0"/>
            <a:ext cx="9144000" cy="1052736"/>
          </a:xfrm>
          <a:prstGeom prst="rect">
            <a:avLst/>
          </a:prstGeom>
          <a:pattFill prst="ltUpDiag">
            <a:fgClr>
              <a:srgbClr val="498099"/>
            </a:fgClr>
            <a:bgClr>
              <a:srgbClr val="285B6E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Rectangle 39"/>
          <p:cNvSpPr/>
          <p:nvPr/>
        </p:nvSpPr>
        <p:spPr>
          <a:xfrm flipV="1">
            <a:off x="-4208" y="1052736"/>
            <a:ext cx="9145018" cy="4571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Заголовок 1"/>
          <p:cNvSpPr txBox="1">
            <a:spLocks/>
          </p:cNvSpPr>
          <p:nvPr/>
        </p:nvSpPr>
        <p:spPr>
          <a:xfrm>
            <a:off x="7596336" y="6500496"/>
            <a:ext cx="1224136" cy="23833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base"/>
            <a:r>
              <a:rPr lang="ru-RU" sz="1200" dirty="0" smtClean="0">
                <a:solidFill>
                  <a:srgbClr val="FFC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АСТАНА </a:t>
            </a:r>
            <a:r>
              <a:rPr lang="en-US" sz="1200" dirty="0" smtClean="0">
                <a:solidFill>
                  <a:schemeClr val="accent5">
                    <a:lumMod val="7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2018</a:t>
            </a:r>
            <a:endParaRPr lang="ru-RU" sz="1200" dirty="0">
              <a:solidFill>
                <a:schemeClr val="accent5">
                  <a:lumMod val="75000"/>
                </a:schemeClr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5496" y="238336"/>
            <a:ext cx="9001000" cy="526368"/>
          </a:xfrm>
        </p:spPr>
        <p:txBody>
          <a:bodyPr>
            <a:noAutofit/>
          </a:bodyPr>
          <a:lstStyle/>
          <a:p>
            <a:pPr algn="r" fontAlgn="base"/>
            <a:r>
              <a:rPr lang="ru-RU" sz="2000" b="1" dirty="0" smtClean="0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ИНФОРМАЦИЯ</a:t>
            </a:r>
            <a:endParaRPr lang="ru-RU" sz="2000" b="1" dirty="0">
              <a:solidFill>
                <a:schemeClr val="bg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8" name="Объект 2"/>
          <p:cNvSpPr>
            <a:spLocks noGrp="1"/>
          </p:cNvSpPr>
          <p:nvPr>
            <p:ph idx="1"/>
          </p:nvPr>
        </p:nvSpPr>
        <p:spPr>
          <a:xfrm>
            <a:off x="1236488" y="1484784"/>
            <a:ext cx="6764535" cy="803265"/>
          </a:xfrm>
        </p:spPr>
        <p:txBody>
          <a:bodyPr rtlCol="0">
            <a:noAutofit/>
          </a:bodyPr>
          <a:lstStyle/>
          <a:p>
            <a:pPr marL="45720" indent="0" algn="ctr" eaLnBrk="1" fontAlgn="auto" hangingPunct="1">
              <a:spcAft>
                <a:spcPts val="0"/>
              </a:spcAft>
              <a:buClr>
                <a:schemeClr val="accent6">
                  <a:lumMod val="75000"/>
                </a:schemeClr>
              </a:buClr>
              <a:buFont typeface="Georgia" pitchFamily="18" charset="0"/>
              <a:buNone/>
              <a:defRPr/>
            </a:pPr>
            <a:r>
              <a:rPr lang="ru-RU" sz="2800" b="1" dirty="0" smtClean="0">
                <a:solidFill>
                  <a:schemeClr val="tx2">
                    <a:lumMod val="50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Спасибо за </a:t>
            </a:r>
            <a:r>
              <a:rPr lang="ru-RU" sz="2800" b="1" dirty="0" smtClean="0">
                <a:solidFill>
                  <a:schemeClr val="bg2">
                    <a:lumMod val="10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внимание!</a:t>
            </a:r>
            <a:endParaRPr lang="ru-RU" sz="2800" b="1" dirty="0">
              <a:solidFill>
                <a:schemeClr val="bg2">
                  <a:lumMod val="10000"/>
                </a:schemeClr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9" name="Заголовок 1"/>
          <p:cNvSpPr txBox="1">
            <a:spLocks/>
          </p:cNvSpPr>
          <p:nvPr/>
        </p:nvSpPr>
        <p:spPr>
          <a:xfrm>
            <a:off x="728476" y="2564905"/>
            <a:ext cx="7701175" cy="1578476"/>
          </a:xfrm>
          <a:prstGeom prst="rect">
            <a:avLst/>
          </a:prstGeom>
          <a:effectLst/>
        </p:spPr>
        <p:txBody>
          <a:bodyPr/>
          <a:lstStyle>
            <a:lvl1pPr marL="320040" indent="-320040" algn="r" defTabSz="914400" rtl="0" eaLnBrk="1" latinLnBrk="0" hangingPunct="1">
              <a:spcBef>
                <a:spcPct val="0"/>
              </a:spcBef>
              <a:buClr>
                <a:schemeClr val="accent6">
                  <a:lumMod val="75000"/>
                </a:schemeClr>
              </a:buClr>
              <a:buSzPct val="128000"/>
              <a:buFont typeface="Georgia" pitchFamily="18" charset="0"/>
              <a:buChar char="*"/>
              <a:defRPr sz="4600" b="1" i="0" kern="120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>
                  <a:reflection blurRad="6350" stA="55000" endA="300" endPos="45500" dir="5400000" sy="-100000" algn="bl" rotWithShape="0"/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indent="0" algn="ctr" fontAlgn="auto">
              <a:spcAft>
                <a:spcPts val="0"/>
              </a:spcAft>
              <a:buFont typeface="Georgia" pitchFamily="18" charset="0"/>
              <a:buNone/>
              <a:defRPr/>
            </a:pPr>
            <a:r>
              <a:rPr lang="ru-RU" sz="2000" dirty="0" smtClean="0">
                <a:solidFill>
                  <a:schemeClr val="tx2">
                    <a:lumMod val="50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Акционерное общество</a:t>
            </a:r>
          </a:p>
          <a:p>
            <a:pPr marL="0" indent="0" algn="ctr" fontAlgn="auto">
              <a:spcAft>
                <a:spcPts val="0"/>
              </a:spcAft>
              <a:buFont typeface="Georgia" pitchFamily="18" charset="0"/>
              <a:buNone/>
              <a:defRPr/>
            </a:pPr>
            <a:r>
              <a:rPr lang="ru-RU" sz="2000" dirty="0" smtClean="0">
                <a:solidFill>
                  <a:schemeClr val="tx2">
                    <a:lumMod val="50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«Управляющая компания специальной экономической зоны «</a:t>
            </a:r>
            <a:r>
              <a:rPr lang="ru-RU" sz="2000" dirty="0" err="1" smtClean="0">
                <a:solidFill>
                  <a:schemeClr val="tx2">
                    <a:lumMod val="50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Астана-Технополис</a:t>
            </a:r>
            <a:r>
              <a:rPr lang="ru-RU" sz="2000" dirty="0" smtClean="0">
                <a:solidFill>
                  <a:schemeClr val="tx2">
                    <a:lumMod val="50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»</a:t>
            </a:r>
            <a:endParaRPr lang="ru-RU" sz="2000" dirty="0">
              <a:solidFill>
                <a:schemeClr val="tx2">
                  <a:lumMod val="50000"/>
                </a:schemeClr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0" name="TextBox 4"/>
          <p:cNvSpPr txBox="1">
            <a:spLocks noChangeArrowheads="1"/>
          </p:cNvSpPr>
          <p:nvPr/>
        </p:nvSpPr>
        <p:spPr bwMode="auto">
          <a:xfrm>
            <a:off x="1043608" y="4653136"/>
            <a:ext cx="7028854" cy="1008225"/>
          </a:xfrm>
          <a:prstGeom prst="rect">
            <a:avLst/>
          </a:prstGeom>
          <a:noFill/>
          <a:ln>
            <a:noFill/>
          </a:ln>
          <a:extLst/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fontAlgn="auto" hangingPunct="1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 charset="0"/>
              <a:buNone/>
              <a:defRPr/>
            </a:pPr>
            <a:r>
              <a:rPr kumimoji="1" lang="ru-RU" sz="1600" b="1" dirty="0" smtClean="0">
                <a:solidFill>
                  <a:schemeClr val="tx2">
                    <a:lumMod val="50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Республика Казахстан, 010000,</a:t>
            </a:r>
          </a:p>
          <a:p>
            <a:pPr algn="ctr" eaLnBrk="1" fontAlgn="auto" hangingPunct="1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 charset="0"/>
              <a:buNone/>
              <a:defRPr/>
            </a:pPr>
            <a:r>
              <a:rPr kumimoji="1" lang="ru-RU" sz="1600" b="1" dirty="0" smtClean="0">
                <a:solidFill>
                  <a:schemeClr val="tx2">
                    <a:lumMod val="50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г. Астана, пр. </a:t>
            </a:r>
            <a:r>
              <a:rPr kumimoji="1" lang="ru-RU" sz="1600" b="1" dirty="0" err="1" smtClean="0">
                <a:solidFill>
                  <a:schemeClr val="tx2">
                    <a:lumMod val="50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Кабанбай</a:t>
            </a:r>
            <a:r>
              <a:rPr kumimoji="1" lang="ru-RU" sz="1600" b="1" dirty="0" smtClean="0">
                <a:solidFill>
                  <a:schemeClr val="tx2">
                    <a:lumMod val="50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батыра, 53 </a:t>
            </a:r>
            <a:endParaRPr kumimoji="1" lang="en-US" sz="1600" b="1" dirty="0" smtClean="0">
              <a:solidFill>
                <a:schemeClr val="tx2">
                  <a:lumMod val="50000"/>
                </a:schemeClr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algn="ctr" eaLnBrk="1" fontAlgn="auto" hangingPunct="1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 charset="0"/>
              <a:buNone/>
              <a:defRPr/>
            </a:pPr>
            <a:endParaRPr kumimoji="1" lang="ru-RU" sz="1600" b="1" dirty="0" smtClean="0">
              <a:solidFill>
                <a:schemeClr val="tx2">
                  <a:lumMod val="50000"/>
                </a:schemeClr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algn="ctr" eaLnBrk="1" fontAlgn="auto" hangingPunct="1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defRPr/>
            </a:pPr>
            <a:endParaRPr kumimoji="1" lang="ru-RU" sz="1600" b="1" dirty="0">
              <a:solidFill>
                <a:schemeClr val="accent5">
                  <a:lumMod val="75000"/>
                </a:schemeClr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877871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7000"/>
            <a:lum/>
          </a:blip>
          <a:srcRect/>
          <a:stretch>
            <a:fillRect l="-25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71472" y="1285860"/>
            <a:ext cx="8215370" cy="5000660"/>
          </a:xfrm>
        </p:spPr>
        <p:txBody>
          <a:bodyPr>
            <a:noAutofit/>
          </a:bodyPr>
          <a:lstStyle/>
          <a:p>
            <a:pPr algn="just">
              <a:buFont typeface="Arial" charset="0"/>
              <a:buNone/>
              <a:defRPr/>
            </a:pPr>
            <a:r>
              <a:rPr lang="ru-RU" sz="1600" b="1" dirty="0" smtClean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 СОЗДАНИИ </a:t>
            </a:r>
            <a:endParaRPr lang="en-US" sz="1600" b="1" dirty="0" smtClean="0">
              <a:solidFill>
                <a:schemeClr val="tx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Arial" charset="0"/>
              <a:buNone/>
              <a:defRPr/>
            </a:pPr>
            <a:endParaRPr lang="en-US" sz="400" b="1" dirty="0" smtClean="0">
              <a:solidFill>
                <a:schemeClr val="tx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defRPr/>
            </a:pPr>
            <a:r>
              <a:rPr lang="ru-RU" sz="1500" dirty="0" smtClean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Специальная экономическая зона «Астана-Технополис» (СЭЗ «Астана-Технополис») создана в соответствии с постановлением Правительства РК от 24 ноября 2017 г.              № 772 «О некоторых вопросах специальных экономических зон».</a:t>
            </a:r>
          </a:p>
          <a:p>
            <a:pPr lvl="0" algn="just">
              <a:defRPr/>
            </a:pPr>
            <a:endParaRPr lang="en-US" sz="400" dirty="0" smtClean="0">
              <a:solidFill>
                <a:schemeClr val="tx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algn="just">
              <a:defRPr/>
            </a:pPr>
            <a:r>
              <a:rPr lang="ru-RU" sz="1500" dirty="0" smtClean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Срок функционирования – до 2042 года.</a:t>
            </a:r>
          </a:p>
          <a:p>
            <a:pPr algn="just">
              <a:buFont typeface="Arial" charset="0"/>
              <a:buNone/>
              <a:defRPr/>
            </a:pPr>
            <a:endParaRPr lang="ru-RU" sz="400" dirty="0" smtClean="0">
              <a:solidFill>
                <a:schemeClr val="tx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defRPr/>
            </a:pPr>
            <a:r>
              <a:rPr lang="ru-RU" sz="1500" dirty="0" smtClean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Территория СЭЗ  составляет 631,92 га и состоит из трех зон.</a:t>
            </a:r>
          </a:p>
          <a:p>
            <a:pPr algn="just">
              <a:buFont typeface="Arial" charset="0"/>
              <a:buNone/>
              <a:defRPr/>
            </a:pPr>
            <a:endParaRPr lang="ru-RU" sz="800" dirty="0" smtClean="0">
              <a:solidFill>
                <a:schemeClr val="tx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None/>
              <a:defRPr/>
            </a:pPr>
            <a:r>
              <a:rPr lang="ru-RU" sz="1600" b="1" dirty="0" smtClean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ДЕЯТЕЛЬНОСТЬ</a:t>
            </a:r>
            <a:endParaRPr lang="en-US" sz="1600" b="1" dirty="0" smtClean="0">
              <a:solidFill>
                <a:schemeClr val="tx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defRPr/>
            </a:pPr>
            <a:endParaRPr lang="ru-RU" sz="400" b="1" dirty="0" smtClean="0">
              <a:solidFill>
                <a:schemeClr val="tx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defRPr/>
            </a:pPr>
            <a:r>
              <a:rPr lang="ru-RU" sz="1500" dirty="0" smtClean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Деятельность СЭЗ «Астана-Технополис» регулируется Конституцией Республики Казахстан, Законом Республики Казахстан «О специальных экономических зонах в Республике Казахстан», Положением и иными нормативными правовыми актами Республики Казахстан.</a:t>
            </a:r>
          </a:p>
          <a:p>
            <a:pPr algn="just">
              <a:defRPr/>
            </a:pPr>
            <a:endParaRPr lang="ru-RU" sz="800" dirty="0" smtClean="0">
              <a:solidFill>
                <a:schemeClr val="tx2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algn="just">
              <a:buFont typeface="Arial" charset="0"/>
              <a:buNone/>
              <a:defRPr/>
            </a:pPr>
            <a:r>
              <a:rPr lang="ru-RU" sz="1600" b="1" dirty="0" smtClean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УПРАВЛЕНИЕ  </a:t>
            </a:r>
            <a:endParaRPr lang="en-US" sz="1600" b="1" dirty="0" smtClean="0">
              <a:solidFill>
                <a:schemeClr val="tx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Arial" charset="0"/>
              <a:buNone/>
              <a:defRPr/>
            </a:pPr>
            <a:endParaRPr lang="en-US" sz="400" b="1" dirty="0" smtClean="0">
              <a:solidFill>
                <a:schemeClr val="tx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defRPr/>
            </a:pPr>
            <a:r>
              <a:rPr lang="ru-RU" sz="1500" dirty="0" smtClean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Управление СЭЗ «Астана-Технополис» осуществляется в соответствии с Законом Республики Казахстан «О специальных экономических зонах в Республике Казахстан». Постановлением </a:t>
            </a:r>
            <a:r>
              <a:rPr lang="ru-RU" sz="1500" dirty="0" err="1" smtClean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акимата</a:t>
            </a:r>
            <a:r>
              <a:rPr lang="ru-RU" sz="1500" dirty="0" smtClean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г. Астаны № 180-298 от 13.02.2018 г. создано Акционерное общество «Управляющая компания специальной экономической зоны «Астана-Технополис» (АО «УК СЭЗ «Астана-Технополис»). </a:t>
            </a:r>
          </a:p>
          <a:p>
            <a:pPr algn="just">
              <a:defRPr/>
            </a:pPr>
            <a:endParaRPr lang="ru-RU" sz="1600" dirty="0">
              <a:solidFill>
                <a:schemeClr val="accent5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Rectangle 43"/>
          <p:cNvSpPr/>
          <p:nvPr/>
        </p:nvSpPr>
        <p:spPr>
          <a:xfrm>
            <a:off x="0" y="6381329"/>
            <a:ext cx="9144000" cy="476671"/>
          </a:xfrm>
          <a:prstGeom prst="rect">
            <a:avLst/>
          </a:prstGeom>
          <a:pattFill prst="ltUpDiag">
            <a:fgClr>
              <a:schemeClr val="accent5">
                <a:lumMod val="40000"/>
                <a:lumOff val="6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Rectangle 35"/>
          <p:cNvSpPr/>
          <p:nvPr/>
        </p:nvSpPr>
        <p:spPr>
          <a:xfrm>
            <a:off x="0" y="0"/>
            <a:ext cx="9144000" cy="1052736"/>
          </a:xfrm>
          <a:prstGeom prst="rect">
            <a:avLst/>
          </a:prstGeom>
          <a:pattFill prst="ltUpDiag">
            <a:fgClr>
              <a:srgbClr val="498099"/>
            </a:fgClr>
            <a:bgClr>
              <a:srgbClr val="285B6E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Rectangle 39"/>
          <p:cNvSpPr/>
          <p:nvPr/>
        </p:nvSpPr>
        <p:spPr>
          <a:xfrm flipV="1">
            <a:off x="-4208" y="1052736"/>
            <a:ext cx="9145018" cy="4571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Заголовок 1"/>
          <p:cNvSpPr txBox="1">
            <a:spLocks/>
          </p:cNvSpPr>
          <p:nvPr/>
        </p:nvSpPr>
        <p:spPr>
          <a:xfrm>
            <a:off x="7596336" y="6500496"/>
            <a:ext cx="1224136" cy="23833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base"/>
            <a:r>
              <a:rPr lang="ru-RU" sz="1200" dirty="0" smtClean="0">
                <a:solidFill>
                  <a:srgbClr val="FFC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АСТАНА </a:t>
            </a:r>
            <a:r>
              <a:rPr lang="en-US" sz="1200" dirty="0" smtClean="0">
                <a:solidFill>
                  <a:schemeClr val="accent5">
                    <a:lumMod val="7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2018</a:t>
            </a:r>
            <a:endParaRPr lang="ru-RU" sz="1200" dirty="0">
              <a:solidFill>
                <a:schemeClr val="accent5">
                  <a:lumMod val="75000"/>
                </a:schemeClr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42910" y="214290"/>
            <a:ext cx="8229600" cy="576064"/>
          </a:xfrm>
        </p:spPr>
        <p:txBody>
          <a:bodyPr>
            <a:normAutofit/>
          </a:bodyPr>
          <a:lstStyle/>
          <a:p>
            <a:pPr algn="r" fontAlgn="base"/>
            <a:r>
              <a:rPr lang="ru-RU" sz="2000" b="1" dirty="0" smtClean="0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ОБЩИЕ ПОЛОЖЕНИЯ</a:t>
            </a:r>
            <a:endParaRPr lang="ru-RU" sz="2000" b="1" dirty="0">
              <a:solidFill>
                <a:schemeClr val="bg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81963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Изображение 7" descr="0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-355" t="721" r="355" b="30031"/>
          <a:stretch/>
        </p:blipFill>
        <p:spPr>
          <a:xfrm>
            <a:off x="0" y="1084176"/>
            <a:ext cx="9144000" cy="5225144"/>
          </a:xfrm>
          <a:prstGeom prst="rect">
            <a:avLst/>
          </a:prstGeom>
        </p:spPr>
      </p:pic>
      <p:sp>
        <p:nvSpPr>
          <p:cNvPr id="4" name="Rectangle 43"/>
          <p:cNvSpPr/>
          <p:nvPr/>
        </p:nvSpPr>
        <p:spPr>
          <a:xfrm>
            <a:off x="0" y="6381329"/>
            <a:ext cx="9144000" cy="476671"/>
          </a:xfrm>
          <a:prstGeom prst="rect">
            <a:avLst/>
          </a:prstGeom>
          <a:pattFill prst="ltUpDiag">
            <a:fgClr>
              <a:schemeClr val="accent5">
                <a:lumMod val="40000"/>
                <a:lumOff val="6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Rectangle 35"/>
          <p:cNvSpPr/>
          <p:nvPr/>
        </p:nvSpPr>
        <p:spPr>
          <a:xfrm>
            <a:off x="0" y="0"/>
            <a:ext cx="9144000" cy="1052736"/>
          </a:xfrm>
          <a:prstGeom prst="rect">
            <a:avLst/>
          </a:prstGeom>
          <a:pattFill prst="ltUpDiag">
            <a:fgClr>
              <a:srgbClr val="498099"/>
            </a:fgClr>
            <a:bgClr>
              <a:srgbClr val="285B6E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Rectangle 39"/>
          <p:cNvSpPr/>
          <p:nvPr/>
        </p:nvSpPr>
        <p:spPr>
          <a:xfrm flipV="1">
            <a:off x="-4208" y="1052736"/>
            <a:ext cx="9145018" cy="4571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Заголовок 1"/>
          <p:cNvSpPr txBox="1">
            <a:spLocks/>
          </p:cNvSpPr>
          <p:nvPr/>
        </p:nvSpPr>
        <p:spPr>
          <a:xfrm>
            <a:off x="7596336" y="6500496"/>
            <a:ext cx="1224136" cy="23833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base"/>
            <a:r>
              <a:rPr lang="ru-RU" sz="1200" dirty="0" smtClean="0">
                <a:solidFill>
                  <a:srgbClr val="FFC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АСТАНА </a:t>
            </a:r>
            <a:r>
              <a:rPr lang="en-US" sz="1200" dirty="0" smtClean="0">
                <a:solidFill>
                  <a:schemeClr val="accent5">
                    <a:lumMod val="7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2018</a:t>
            </a:r>
            <a:endParaRPr lang="ru-RU" sz="1200" dirty="0">
              <a:solidFill>
                <a:schemeClr val="accent5">
                  <a:lumMod val="75000"/>
                </a:schemeClr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5496" y="238336"/>
            <a:ext cx="9001000" cy="526368"/>
          </a:xfrm>
        </p:spPr>
        <p:txBody>
          <a:bodyPr>
            <a:noAutofit/>
          </a:bodyPr>
          <a:lstStyle/>
          <a:p>
            <a:pPr algn="r" fontAlgn="base"/>
            <a:r>
              <a:rPr lang="ru-RU" sz="2000" b="1" dirty="0" smtClean="0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ТЕРРИТОРИЯ СЭЗ «АСТАНА-ТЕХНОПОЛИС"</a:t>
            </a:r>
            <a:endParaRPr lang="ru-RU" sz="2000" b="1" dirty="0">
              <a:solidFill>
                <a:schemeClr val="bg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3" name="Выноска 1 2"/>
          <p:cNvSpPr/>
          <p:nvPr/>
        </p:nvSpPr>
        <p:spPr>
          <a:xfrm>
            <a:off x="3851920" y="4581128"/>
            <a:ext cx="4032448" cy="720080"/>
          </a:xfrm>
          <a:prstGeom prst="borderCallout1">
            <a:avLst>
              <a:gd name="adj1" fmla="val 27149"/>
              <a:gd name="adj2" fmla="val -316"/>
              <a:gd name="adj3" fmla="val 112500"/>
              <a:gd name="adj4" fmla="val -38333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Назарбаев университет. </a:t>
            </a:r>
            <a:r>
              <a:rPr lang="en-US" dirty="0" smtClean="0"/>
              <a:t>S =</a:t>
            </a:r>
            <a:r>
              <a:rPr lang="ru-RU" dirty="0" smtClean="0"/>
              <a:t> 151, 32 га.</a:t>
            </a:r>
          </a:p>
          <a:p>
            <a:pPr algn="ctr"/>
            <a:r>
              <a:rPr lang="ru-RU" dirty="0" smtClean="0"/>
              <a:t>Офис УК СЭЗ «Астана </a:t>
            </a:r>
            <a:r>
              <a:rPr lang="mr-IN" dirty="0" smtClean="0"/>
              <a:t>–</a:t>
            </a:r>
            <a:r>
              <a:rPr lang="ru-RU" dirty="0" smtClean="0"/>
              <a:t> Технополис».</a:t>
            </a:r>
            <a:endParaRPr lang="ru-RU" dirty="0"/>
          </a:p>
        </p:txBody>
      </p:sp>
      <p:sp>
        <p:nvSpPr>
          <p:cNvPr id="17" name="Выноска 1 16"/>
          <p:cNvSpPr/>
          <p:nvPr/>
        </p:nvSpPr>
        <p:spPr>
          <a:xfrm>
            <a:off x="827584" y="1196752"/>
            <a:ext cx="4248472" cy="432048"/>
          </a:xfrm>
          <a:prstGeom prst="borderCallout1">
            <a:avLst>
              <a:gd name="adj1" fmla="val 38906"/>
              <a:gd name="adj2" fmla="val 100148"/>
              <a:gd name="adj3" fmla="val 150853"/>
              <a:gd name="adj4" fmla="val 148205"/>
            </a:avLst>
          </a:prstGeom>
          <a:ln>
            <a:solidFill>
              <a:srgbClr val="4F81B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Индустриальный парк № 2. </a:t>
            </a:r>
            <a:r>
              <a:rPr lang="en-US" dirty="0" smtClean="0"/>
              <a:t>S = 433,1 </a:t>
            </a:r>
            <a:r>
              <a:rPr lang="ru-RU" dirty="0" smtClean="0"/>
              <a:t>га.</a:t>
            </a:r>
            <a:endParaRPr lang="ru-RU" dirty="0"/>
          </a:p>
        </p:txBody>
      </p:sp>
      <p:sp>
        <p:nvSpPr>
          <p:cNvPr id="18" name="Выноска 1 17"/>
          <p:cNvSpPr/>
          <p:nvPr/>
        </p:nvSpPr>
        <p:spPr>
          <a:xfrm>
            <a:off x="4427984" y="3068960"/>
            <a:ext cx="3816424" cy="432048"/>
          </a:xfrm>
          <a:prstGeom prst="borderCallout1">
            <a:avLst>
              <a:gd name="adj1" fmla="val 43946"/>
              <a:gd name="adj2" fmla="val -1134"/>
              <a:gd name="adj3" fmla="val 133497"/>
              <a:gd name="adj4" fmla="val -38995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Водно-зеленый бульвар. </a:t>
            </a:r>
            <a:r>
              <a:rPr lang="en-US" dirty="0" smtClean="0"/>
              <a:t>S = 47,5 </a:t>
            </a:r>
            <a:r>
              <a:rPr lang="ru-RU" dirty="0" smtClean="0"/>
              <a:t>га.</a:t>
            </a:r>
            <a:endParaRPr lang="ru-RU" dirty="0"/>
          </a:p>
        </p:txBody>
      </p:sp>
      <p:sp>
        <p:nvSpPr>
          <p:cNvPr id="19" name="TextBox 18"/>
          <p:cNvSpPr txBox="1"/>
          <p:nvPr/>
        </p:nvSpPr>
        <p:spPr>
          <a:xfrm>
            <a:off x="-1324429" y="194128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/>
          </a:p>
        </p:txBody>
      </p:sp>
      <p:sp>
        <p:nvSpPr>
          <p:cNvPr id="9" name="Прямоугольник 8"/>
          <p:cNvSpPr/>
          <p:nvPr/>
        </p:nvSpPr>
        <p:spPr>
          <a:xfrm>
            <a:off x="5004048" y="5949280"/>
            <a:ext cx="3635896" cy="36004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Общая площадь СЭЗ </a:t>
            </a:r>
            <a:r>
              <a:rPr lang="mr-IN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–</a:t>
            </a:r>
            <a:r>
              <a:rPr lang="ru-RU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631,92 га</a:t>
            </a:r>
          </a:p>
        </p:txBody>
      </p:sp>
    </p:spTree>
    <p:extLst>
      <p:ext uri="{BB962C8B-B14F-4D97-AF65-F5344CB8AC3E}">
        <p14:creationId xmlns:p14="http://schemas.microsoft.com/office/powerpoint/2010/main" xmlns="" val="2877871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43"/>
          <p:cNvSpPr/>
          <p:nvPr/>
        </p:nvSpPr>
        <p:spPr>
          <a:xfrm>
            <a:off x="0" y="6381329"/>
            <a:ext cx="9144000" cy="476671"/>
          </a:xfrm>
          <a:prstGeom prst="rect">
            <a:avLst/>
          </a:prstGeom>
          <a:pattFill prst="ltUpDiag">
            <a:fgClr>
              <a:schemeClr val="accent5">
                <a:lumMod val="40000"/>
                <a:lumOff val="6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Rectangle 35"/>
          <p:cNvSpPr/>
          <p:nvPr/>
        </p:nvSpPr>
        <p:spPr>
          <a:xfrm>
            <a:off x="2357422" y="0"/>
            <a:ext cx="6786578" cy="1052736"/>
          </a:xfrm>
          <a:prstGeom prst="rect">
            <a:avLst/>
          </a:prstGeom>
          <a:pattFill prst="ltUpDiag">
            <a:fgClr>
              <a:srgbClr val="498099"/>
            </a:fgClr>
            <a:bgClr>
              <a:srgbClr val="285B6E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Rectangle 39"/>
          <p:cNvSpPr/>
          <p:nvPr/>
        </p:nvSpPr>
        <p:spPr>
          <a:xfrm flipV="1">
            <a:off x="-4208" y="1052736"/>
            <a:ext cx="9145018" cy="4571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Заголовок 1"/>
          <p:cNvSpPr txBox="1">
            <a:spLocks/>
          </p:cNvSpPr>
          <p:nvPr/>
        </p:nvSpPr>
        <p:spPr>
          <a:xfrm>
            <a:off x="7596336" y="6500496"/>
            <a:ext cx="1224136" cy="23833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base"/>
            <a:r>
              <a:rPr lang="ru-RU" sz="1200" dirty="0" smtClean="0">
                <a:solidFill>
                  <a:srgbClr val="FFC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АСТАНА </a:t>
            </a:r>
            <a:r>
              <a:rPr lang="en-US" sz="1200" dirty="0" smtClean="0">
                <a:solidFill>
                  <a:schemeClr val="accent5">
                    <a:lumMod val="7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2018</a:t>
            </a:r>
            <a:endParaRPr lang="ru-RU" sz="1200" dirty="0">
              <a:solidFill>
                <a:schemeClr val="accent5">
                  <a:lumMod val="75000"/>
                </a:schemeClr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85852" y="238336"/>
            <a:ext cx="7858148" cy="526368"/>
          </a:xfrm>
        </p:spPr>
        <p:txBody>
          <a:bodyPr>
            <a:noAutofit/>
          </a:bodyPr>
          <a:lstStyle/>
          <a:p>
            <a:pPr algn="r" fontAlgn="base"/>
            <a:r>
              <a:rPr lang="ru-RU" sz="2000" b="1" dirty="0" smtClean="0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ТЕРРИТОРИЯ АОО «НАЗАРБАЕВ УНИВЕРСТИТЕТ»</a:t>
            </a:r>
            <a:endParaRPr lang="ru-RU" sz="2000" b="1" dirty="0">
              <a:solidFill>
                <a:schemeClr val="bg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pic>
        <p:nvPicPr>
          <p:cNvPr id="15" name="Picture 10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tretch>
            <a:fillRect/>
          </a:stretch>
        </p:blipFill>
        <p:spPr>
          <a:xfrm>
            <a:off x="285720" y="285728"/>
            <a:ext cx="1643074" cy="500066"/>
          </a:xfrm>
          <a:prstGeom prst="rect">
            <a:avLst/>
          </a:prstGeom>
        </p:spPr>
      </p:pic>
      <p:pic>
        <p:nvPicPr>
          <p:cNvPr id="31747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1142984"/>
            <a:ext cx="9144000" cy="52149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1746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07504" y="3212976"/>
            <a:ext cx="4572000" cy="28575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2" name="Стрелка вправо 11"/>
          <p:cNvSpPr/>
          <p:nvPr/>
        </p:nvSpPr>
        <p:spPr>
          <a:xfrm>
            <a:off x="4716016" y="3212976"/>
            <a:ext cx="1440160" cy="288032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2877871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43"/>
          <p:cNvSpPr/>
          <p:nvPr/>
        </p:nvSpPr>
        <p:spPr>
          <a:xfrm>
            <a:off x="0" y="6381329"/>
            <a:ext cx="9144000" cy="476671"/>
          </a:xfrm>
          <a:prstGeom prst="rect">
            <a:avLst/>
          </a:prstGeom>
          <a:pattFill prst="ltUpDiag">
            <a:fgClr>
              <a:schemeClr val="accent5">
                <a:lumMod val="40000"/>
                <a:lumOff val="6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Rectangle 35"/>
          <p:cNvSpPr/>
          <p:nvPr/>
        </p:nvSpPr>
        <p:spPr>
          <a:xfrm>
            <a:off x="0" y="0"/>
            <a:ext cx="9144000" cy="1052736"/>
          </a:xfrm>
          <a:prstGeom prst="rect">
            <a:avLst/>
          </a:prstGeom>
          <a:pattFill prst="ltUpDiag">
            <a:fgClr>
              <a:srgbClr val="498099"/>
            </a:fgClr>
            <a:bgClr>
              <a:srgbClr val="285B6E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Rectangle 39"/>
          <p:cNvSpPr/>
          <p:nvPr/>
        </p:nvSpPr>
        <p:spPr>
          <a:xfrm flipV="1">
            <a:off x="-4208" y="1052736"/>
            <a:ext cx="9145018" cy="4571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Заголовок 1"/>
          <p:cNvSpPr txBox="1">
            <a:spLocks/>
          </p:cNvSpPr>
          <p:nvPr/>
        </p:nvSpPr>
        <p:spPr>
          <a:xfrm>
            <a:off x="7596336" y="6500496"/>
            <a:ext cx="1224136" cy="23833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base"/>
            <a:r>
              <a:rPr lang="ru-RU" sz="1200" dirty="0" smtClean="0">
                <a:solidFill>
                  <a:srgbClr val="FFC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АСТАНА </a:t>
            </a:r>
            <a:r>
              <a:rPr lang="en-US" sz="1200" dirty="0" smtClean="0">
                <a:solidFill>
                  <a:schemeClr val="accent5">
                    <a:lumMod val="7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2018</a:t>
            </a:r>
            <a:endParaRPr lang="ru-RU" sz="1200" dirty="0">
              <a:solidFill>
                <a:schemeClr val="accent5">
                  <a:lumMod val="75000"/>
                </a:schemeClr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5496" y="238336"/>
            <a:ext cx="8751346" cy="526368"/>
          </a:xfrm>
        </p:spPr>
        <p:txBody>
          <a:bodyPr>
            <a:noAutofit/>
          </a:bodyPr>
          <a:lstStyle/>
          <a:p>
            <a:pPr algn="r" fontAlgn="base"/>
            <a:r>
              <a:rPr lang="ru-RU" sz="2000" b="1" dirty="0" smtClean="0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ИНДУСТРИАЛЬНЫЙ ПАРК № 2</a:t>
            </a:r>
            <a:endParaRPr lang="ru-RU" sz="2000" b="1" dirty="0">
              <a:solidFill>
                <a:schemeClr val="bg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0105" y="4500570"/>
            <a:ext cx="635122" cy="642942"/>
          </a:xfrm>
          <a:prstGeom prst="rect">
            <a:avLst/>
          </a:prstGeom>
          <a:solidFill>
            <a:schemeClr val="bg2"/>
          </a:solidFill>
        </p:spPr>
      </p:pic>
      <p:sp>
        <p:nvSpPr>
          <p:cNvPr id="10" name="Прямоугольник 9"/>
          <p:cNvSpPr/>
          <p:nvPr/>
        </p:nvSpPr>
        <p:spPr>
          <a:xfrm>
            <a:off x="725227" y="4643446"/>
            <a:ext cx="1500198" cy="430887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r>
              <a:rPr lang="ru-RU" sz="11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КЛАСТЕР </a:t>
            </a:r>
          </a:p>
          <a:p>
            <a:r>
              <a:rPr lang="ru-RU" sz="11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МАШИНОСТРОЕНИЯ</a:t>
            </a:r>
          </a:p>
        </p:txBody>
      </p:sp>
      <p:sp>
        <p:nvSpPr>
          <p:cNvPr id="11" name="Прямоугольник 10"/>
          <p:cNvSpPr/>
          <p:nvPr/>
        </p:nvSpPr>
        <p:spPr>
          <a:xfrm>
            <a:off x="7572396" y="4643446"/>
            <a:ext cx="1428760" cy="430887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r>
              <a:rPr lang="ru-RU" sz="11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СОВМЕЩЕННЫЙ КЛАСТЕР</a:t>
            </a:r>
          </a:p>
        </p:txBody>
      </p:sp>
      <p:pic>
        <p:nvPicPr>
          <p:cNvPr id="12" name="Рисунок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2414" y="5423247"/>
            <a:ext cx="570496" cy="577521"/>
          </a:xfrm>
          <a:prstGeom prst="rect">
            <a:avLst/>
          </a:prstGeom>
        </p:spPr>
      </p:pic>
      <p:sp>
        <p:nvSpPr>
          <p:cNvPr id="13" name="Прямоугольник 12"/>
          <p:cNvSpPr/>
          <p:nvPr/>
        </p:nvSpPr>
        <p:spPr>
          <a:xfrm>
            <a:off x="725227" y="5429264"/>
            <a:ext cx="1500198" cy="430887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r>
              <a:rPr lang="ru-RU" sz="11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МЕТАЛЛУРГИЧЕСКИЙ</a:t>
            </a:r>
          </a:p>
          <a:p>
            <a:r>
              <a:rPr lang="ru-RU" sz="11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КЛАСТЕР </a:t>
            </a:r>
          </a:p>
        </p:txBody>
      </p:sp>
      <p:pic>
        <p:nvPicPr>
          <p:cNvPr id="14" name="Рисунок 1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368301" y="4643446"/>
            <a:ext cx="571504" cy="578540"/>
          </a:xfrm>
          <a:prstGeom prst="rect">
            <a:avLst/>
          </a:prstGeom>
          <a:solidFill>
            <a:schemeClr val="bg2"/>
          </a:solidFill>
        </p:spPr>
      </p:pic>
      <p:sp>
        <p:nvSpPr>
          <p:cNvPr id="15" name="Прямоугольник 14"/>
          <p:cNvSpPr/>
          <p:nvPr/>
        </p:nvSpPr>
        <p:spPr>
          <a:xfrm>
            <a:off x="3011243" y="4643446"/>
            <a:ext cx="1357322" cy="430887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r>
              <a:rPr lang="ru-RU" sz="11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СТРОИТЕЛЬНЫЙ</a:t>
            </a:r>
          </a:p>
          <a:p>
            <a:r>
              <a:rPr lang="ru-RU" sz="11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КЛАСТЕР </a:t>
            </a:r>
          </a:p>
        </p:txBody>
      </p:sp>
      <p:pic>
        <p:nvPicPr>
          <p:cNvPr id="16" name="Рисунок 1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 flipH="1">
            <a:off x="2368301" y="5500702"/>
            <a:ext cx="564552" cy="571504"/>
          </a:xfrm>
          <a:prstGeom prst="rect">
            <a:avLst/>
          </a:prstGeom>
          <a:solidFill>
            <a:schemeClr val="bg2"/>
          </a:solidFill>
        </p:spPr>
      </p:pic>
      <p:sp>
        <p:nvSpPr>
          <p:cNvPr id="17" name="Прямоугольник 16"/>
          <p:cNvSpPr/>
          <p:nvPr/>
        </p:nvSpPr>
        <p:spPr>
          <a:xfrm>
            <a:off x="3011243" y="5429264"/>
            <a:ext cx="1357322" cy="600164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r>
              <a:rPr lang="ru-RU" sz="11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КЛАСТЕР </a:t>
            </a:r>
          </a:p>
          <a:p>
            <a:r>
              <a:rPr lang="ru-RU" sz="11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ЭЛЕКТРИЧЕСКОГО </a:t>
            </a:r>
          </a:p>
          <a:p>
            <a:r>
              <a:rPr lang="ru-RU" sz="11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ОБОРУДОВАНИЯ</a:t>
            </a:r>
          </a:p>
        </p:txBody>
      </p:sp>
      <p:pic>
        <p:nvPicPr>
          <p:cNvPr id="18" name="Рисунок 1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368565" y="4572008"/>
            <a:ext cx="660435" cy="668566"/>
          </a:xfrm>
          <a:prstGeom prst="rect">
            <a:avLst/>
          </a:prstGeom>
        </p:spPr>
      </p:pic>
      <p:sp>
        <p:nvSpPr>
          <p:cNvPr id="19" name="Прямоугольник 18"/>
          <p:cNvSpPr/>
          <p:nvPr/>
        </p:nvSpPr>
        <p:spPr>
          <a:xfrm>
            <a:off x="5011506" y="4643446"/>
            <a:ext cx="1846509" cy="430887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r>
              <a:rPr lang="ru-RU" sz="11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КЛАСТЕР ПИЩЕВОЙ ПРОМЫШЛЕННОСТИ</a:t>
            </a:r>
          </a:p>
        </p:txBody>
      </p:sp>
      <p:pic>
        <p:nvPicPr>
          <p:cNvPr id="20" name="Рисунок 19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4368565" y="5500702"/>
            <a:ext cx="677576" cy="622990"/>
          </a:xfrm>
          <a:prstGeom prst="rect">
            <a:avLst/>
          </a:prstGeom>
          <a:solidFill>
            <a:schemeClr val="bg2"/>
          </a:solidFill>
        </p:spPr>
      </p:pic>
      <p:sp>
        <p:nvSpPr>
          <p:cNvPr id="21" name="Прямоугольник 20"/>
          <p:cNvSpPr/>
          <p:nvPr/>
        </p:nvSpPr>
        <p:spPr>
          <a:xfrm>
            <a:off x="5011507" y="5429264"/>
            <a:ext cx="1857388" cy="600164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r>
              <a:rPr lang="ru-RU" sz="11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КЛАСТЕР ХИМИЧЕСКОЙ И </a:t>
            </a:r>
          </a:p>
          <a:p>
            <a:r>
              <a:rPr lang="ru-RU" sz="11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ФАРМАЦЕВТИЧЕСКОЙ </a:t>
            </a:r>
          </a:p>
          <a:p>
            <a:r>
              <a:rPr lang="ru-RU" sz="11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ПРОМЫШЛЕННОСТИ</a:t>
            </a:r>
          </a:p>
        </p:txBody>
      </p:sp>
      <p:pic>
        <p:nvPicPr>
          <p:cNvPr id="22" name="Рисунок 2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929454" y="4643446"/>
            <a:ext cx="642942" cy="702927"/>
          </a:xfrm>
          <a:prstGeom prst="rect">
            <a:avLst/>
          </a:prstGeom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>
            <a:off x="214282" y="1428737"/>
            <a:ext cx="8929718" cy="3143271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ffectLst/>
        </p:spPr>
      </p:pic>
      <p:pic>
        <p:nvPicPr>
          <p:cNvPr id="23" name="Рисунок 2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0" y="1142984"/>
            <a:ext cx="9144000" cy="3429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877871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4000"/>
            <a:lum/>
          </a:blip>
          <a:srcRect/>
          <a:stretch>
            <a:fillRect l="-25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43"/>
          <p:cNvSpPr/>
          <p:nvPr/>
        </p:nvSpPr>
        <p:spPr>
          <a:xfrm>
            <a:off x="0" y="6381329"/>
            <a:ext cx="9144000" cy="476671"/>
          </a:xfrm>
          <a:prstGeom prst="rect">
            <a:avLst/>
          </a:prstGeom>
          <a:pattFill prst="ltUpDiag">
            <a:fgClr>
              <a:schemeClr val="accent5">
                <a:lumMod val="40000"/>
                <a:lumOff val="6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Rectangle 35"/>
          <p:cNvSpPr/>
          <p:nvPr/>
        </p:nvSpPr>
        <p:spPr>
          <a:xfrm>
            <a:off x="0" y="0"/>
            <a:ext cx="9144000" cy="1052736"/>
          </a:xfrm>
          <a:prstGeom prst="rect">
            <a:avLst/>
          </a:prstGeom>
          <a:pattFill prst="ltUpDiag">
            <a:fgClr>
              <a:srgbClr val="498099"/>
            </a:fgClr>
            <a:bgClr>
              <a:srgbClr val="285B6E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Rectangle 39"/>
          <p:cNvSpPr/>
          <p:nvPr/>
        </p:nvSpPr>
        <p:spPr>
          <a:xfrm flipV="1">
            <a:off x="-4208" y="1052736"/>
            <a:ext cx="9145018" cy="4571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Заголовок 1"/>
          <p:cNvSpPr txBox="1">
            <a:spLocks/>
          </p:cNvSpPr>
          <p:nvPr/>
        </p:nvSpPr>
        <p:spPr>
          <a:xfrm>
            <a:off x="7596336" y="6500496"/>
            <a:ext cx="1224136" cy="23833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base"/>
            <a:r>
              <a:rPr lang="ru-RU" sz="1200" dirty="0" smtClean="0">
                <a:solidFill>
                  <a:srgbClr val="FFC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АСТАНА </a:t>
            </a:r>
            <a:r>
              <a:rPr lang="en-US" sz="1200" dirty="0" smtClean="0">
                <a:solidFill>
                  <a:schemeClr val="accent5">
                    <a:lumMod val="7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2018</a:t>
            </a:r>
            <a:endParaRPr lang="ru-RU" sz="1200" dirty="0">
              <a:solidFill>
                <a:schemeClr val="accent5">
                  <a:lumMod val="75000"/>
                </a:schemeClr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95536" y="238336"/>
            <a:ext cx="8391306" cy="576064"/>
          </a:xfrm>
        </p:spPr>
        <p:txBody>
          <a:bodyPr>
            <a:normAutofit/>
          </a:bodyPr>
          <a:lstStyle/>
          <a:p>
            <a:pPr algn="r" fontAlgn="base"/>
            <a:r>
              <a:rPr lang="ru-RU" sz="2000" b="1" dirty="0" smtClean="0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ЦЕЛИ</a:t>
            </a:r>
            <a:endParaRPr lang="ru-RU" sz="2000" b="1" dirty="0">
              <a:solidFill>
                <a:schemeClr val="bg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9" name="Содержимое 8"/>
          <p:cNvSpPr>
            <a:spLocks noGrp="1"/>
          </p:cNvSpPr>
          <p:nvPr>
            <p:ph idx="1"/>
          </p:nvPr>
        </p:nvSpPr>
        <p:spPr>
          <a:xfrm>
            <a:off x="2843808" y="1745658"/>
            <a:ext cx="5943034" cy="40595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buNone/>
              <a:defRPr/>
            </a:pPr>
            <a:r>
              <a:rPr lang="ru-RU" sz="1600" b="1" dirty="0" smtClean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ОСНОВНЫЕ ЦЕЛИ</a:t>
            </a:r>
            <a:endParaRPr lang="en-US" sz="1600" b="1" dirty="0">
              <a:solidFill>
                <a:schemeClr val="tx2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algn="just">
              <a:defRPr/>
            </a:pPr>
            <a:endParaRPr lang="ru-RU" sz="1400" b="1" dirty="0">
              <a:solidFill>
                <a:schemeClr val="tx2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285750" lvl="0" indent="-285750" algn="just">
              <a:buFont typeface="Arial" pitchFamily="34" charset="0"/>
              <a:buChar char="•"/>
            </a:pPr>
            <a:r>
              <a:rPr lang="ru-RU" sz="1500" dirty="0" smtClean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инновационное развитие города Астаны путем привлечения инвестиций и использования имеющихся и привлеченных передовых технологий, ноу-хау, создания современной инфраструктуры </a:t>
            </a:r>
          </a:p>
          <a:p>
            <a:pPr marL="285750" lvl="0" indent="-285750" algn="just"/>
            <a:endParaRPr lang="ru-RU" sz="1500" dirty="0" smtClean="0">
              <a:solidFill>
                <a:schemeClr val="tx2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285750" lvl="0" indent="-285750" algn="just">
              <a:buFont typeface="Arial" pitchFamily="34" charset="0"/>
              <a:buChar char="•"/>
            </a:pPr>
            <a:r>
              <a:rPr lang="ru-RU" sz="1500" dirty="0" smtClean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создание высокоэффективных, в том числе высокотехнологичных и конкурентоспособных производств в области обрабатывающей промышленности</a:t>
            </a:r>
          </a:p>
          <a:p>
            <a:pPr marL="285750" lvl="0" indent="-285750" algn="just">
              <a:buFont typeface="Arial" pitchFamily="34" charset="0"/>
              <a:buChar char="•"/>
            </a:pPr>
            <a:endParaRPr lang="ru-RU" sz="1500" dirty="0" smtClean="0">
              <a:solidFill>
                <a:schemeClr val="tx2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285750" lvl="0" indent="-285750" algn="just">
              <a:buFont typeface="Arial" pitchFamily="34" charset="0"/>
              <a:buChar char="•"/>
            </a:pPr>
            <a:r>
              <a:rPr lang="ru-RU" sz="1500" dirty="0" smtClean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ускоренное развитие новых технологий, дальнейшего совершенствования организационных, экономических и социальных условий проведения исследований, разработки новых технологий, оказания содействия в их коммерциализации</a:t>
            </a:r>
          </a:p>
        </p:txBody>
      </p:sp>
      <p:pic>
        <p:nvPicPr>
          <p:cNvPr id="1026" name="Picture 2" descr="C:\Users\KAM\Desktop\82ab452b54d3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-4208" y="1772816"/>
            <a:ext cx="2499927" cy="2499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1181963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2000"/>
            <a:lum/>
          </a:blip>
          <a:srcRect/>
          <a:stretch>
            <a:fillRect l="-25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00034" y="1000108"/>
            <a:ext cx="8064896" cy="4874314"/>
          </a:xfrm>
        </p:spPr>
        <p:txBody>
          <a:bodyPr>
            <a:noAutofit/>
          </a:bodyPr>
          <a:lstStyle/>
          <a:p>
            <a:pPr algn="just">
              <a:buNone/>
              <a:defRPr/>
            </a:pPr>
            <a:r>
              <a:rPr lang="ru-RU" sz="1400" b="1" i="1" dirty="0" smtClean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	</a:t>
            </a:r>
            <a:endParaRPr lang="ru-RU" sz="1400" b="1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4" name="Rectangle 43"/>
          <p:cNvSpPr/>
          <p:nvPr/>
        </p:nvSpPr>
        <p:spPr>
          <a:xfrm>
            <a:off x="0" y="6381329"/>
            <a:ext cx="9144000" cy="476671"/>
          </a:xfrm>
          <a:prstGeom prst="rect">
            <a:avLst/>
          </a:prstGeom>
          <a:pattFill prst="ltUpDiag">
            <a:fgClr>
              <a:schemeClr val="accent5">
                <a:lumMod val="40000"/>
                <a:lumOff val="6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Rectangle 35"/>
          <p:cNvSpPr/>
          <p:nvPr/>
        </p:nvSpPr>
        <p:spPr>
          <a:xfrm>
            <a:off x="0" y="0"/>
            <a:ext cx="9144000" cy="1052736"/>
          </a:xfrm>
          <a:prstGeom prst="rect">
            <a:avLst/>
          </a:prstGeom>
          <a:pattFill prst="ltUpDiag">
            <a:fgClr>
              <a:srgbClr val="498099"/>
            </a:fgClr>
            <a:bgClr>
              <a:srgbClr val="285B6E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Rectangle 39"/>
          <p:cNvSpPr/>
          <p:nvPr/>
        </p:nvSpPr>
        <p:spPr>
          <a:xfrm flipV="1">
            <a:off x="-4208" y="1052736"/>
            <a:ext cx="9145018" cy="4571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Заголовок 1"/>
          <p:cNvSpPr txBox="1">
            <a:spLocks/>
          </p:cNvSpPr>
          <p:nvPr/>
        </p:nvSpPr>
        <p:spPr>
          <a:xfrm>
            <a:off x="7596336" y="6500496"/>
            <a:ext cx="1224136" cy="23833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base"/>
            <a:r>
              <a:rPr lang="ru-RU" sz="1200" dirty="0" smtClean="0">
                <a:solidFill>
                  <a:srgbClr val="FFC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АСТАНА </a:t>
            </a:r>
            <a:r>
              <a:rPr lang="en-US" sz="1200" dirty="0" smtClean="0">
                <a:solidFill>
                  <a:schemeClr val="accent5">
                    <a:lumMod val="7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2018</a:t>
            </a:r>
            <a:endParaRPr lang="ru-RU" sz="1200" dirty="0">
              <a:solidFill>
                <a:schemeClr val="accent5">
                  <a:lumMod val="75000"/>
                </a:schemeClr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95536" y="238336"/>
            <a:ext cx="8229600" cy="576064"/>
          </a:xfrm>
        </p:spPr>
        <p:txBody>
          <a:bodyPr>
            <a:normAutofit/>
          </a:bodyPr>
          <a:lstStyle/>
          <a:p>
            <a:pPr algn="r" fontAlgn="base"/>
            <a:r>
              <a:rPr lang="ru-RU" sz="2000" b="1" dirty="0" smtClean="0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ПРИНЦИП «ОДНОГО ОКНА»</a:t>
            </a:r>
            <a:endParaRPr lang="ru-RU" sz="2000" b="1" dirty="0">
              <a:solidFill>
                <a:schemeClr val="bg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500034" y="3500438"/>
            <a:ext cx="8286808" cy="26699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550" b="1" dirty="0" smtClean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Система «одного окна» предусматривает: </a:t>
            </a: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ru-RU" sz="500" b="1" dirty="0" smtClean="0">
              <a:solidFill>
                <a:schemeClr val="tx2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ru-RU" sz="1550" dirty="0" smtClean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 получение комплекса государственных услуг в одном месте; </a:t>
            </a:r>
          </a:p>
          <a:p>
            <a:pPr algn="just" fontAlgn="auto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ru-RU" sz="1550" dirty="0" smtClean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 возможность приема и выдачи документов, а также их предварительное согласование в электронном виде (подача, рассмотрение заявки и т.д.) посредством «личного кабинета» в единой электронной системе; </a:t>
            </a:r>
          </a:p>
          <a:p>
            <a:pPr algn="just" fontAlgn="auto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ru-RU" sz="1550" dirty="0" smtClean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 обеспечение непрерывного доступа инвесторов к информации о состоянии обработки сданных документов и принятых по ним управленческих решений;</a:t>
            </a:r>
          </a:p>
          <a:p>
            <a:pPr algn="just" fontAlgn="auto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ru-RU" sz="1550" dirty="0" smtClean="0">
                <a:solidFill>
                  <a:schemeClr val="tx2">
                    <a:lumMod val="50000"/>
                  </a:schemeClr>
                </a:solidFill>
                <a:latin typeface="Arial" pitchFamily="34" charset="0"/>
                <a:ea typeface="Tahoma" pitchFamily="34" charset="0"/>
                <a:cs typeface="Arial" pitchFamily="34" charset="0"/>
              </a:rPr>
              <a:t> сдача отчетности управляющей компании;</a:t>
            </a:r>
          </a:p>
          <a:p>
            <a:pPr algn="just" fontAlgn="auto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ru-RU" sz="1550" dirty="0" smtClean="0">
                <a:solidFill>
                  <a:schemeClr val="tx2">
                    <a:lumMod val="50000"/>
                  </a:schemeClr>
                </a:solidFill>
                <a:latin typeface="Arial" pitchFamily="34" charset="0"/>
                <a:ea typeface="Tahoma" pitchFamily="34" charset="0"/>
                <a:cs typeface="Arial" pitchFamily="34" charset="0"/>
              </a:rPr>
              <a:t> мониторинг деятельности инвестора и реализации инвестиционного проекта.</a:t>
            </a:r>
            <a:endParaRPr lang="ru-RU" sz="1550" dirty="0" smtClean="0">
              <a:solidFill>
                <a:schemeClr val="tx2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ru-RU" sz="800" dirty="0" smtClean="0">
              <a:solidFill>
                <a:schemeClr val="tx2">
                  <a:lumMod val="50000"/>
                </a:schemeClr>
              </a:solidFill>
              <a:latin typeface="Arial" pitchFamily="34" charset="0"/>
              <a:ea typeface="Tahoma" pitchFamily="34" charset="0"/>
              <a:cs typeface="Arial" pitchFamily="34" charset="0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ru-RU" sz="1500" dirty="0" smtClean="0">
              <a:solidFill>
                <a:schemeClr val="tx2">
                  <a:lumMod val="50000"/>
                </a:schemeClr>
              </a:solidFill>
              <a:latin typeface="Arial" pitchFamily="34" charset="0"/>
              <a:ea typeface="Tahoma" pitchFamily="34" charset="0"/>
              <a:cs typeface="Arial" pitchFamily="34" charset="0"/>
            </a:endParaRPr>
          </a:p>
        </p:txBody>
      </p:sp>
      <p:pic>
        <p:nvPicPr>
          <p:cNvPr id="2051" name="Picture 3" descr="C:\Users\KAM\Desktop\c6fa8_shutterstock_369815435-BANNER.width-120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000628" y="1285860"/>
            <a:ext cx="3862949" cy="17838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Прямоугольник 10"/>
          <p:cNvSpPr/>
          <p:nvPr/>
        </p:nvSpPr>
        <p:spPr>
          <a:xfrm>
            <a:off x="438120" y="1214422"/>
            <a:ext cx="4276756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600" b="1" dirty="0" smtClean="0">
                <a:solidFill>
                  <a:schemeClr val="tx2">
                    <a:lumMod val="50000"/>
                  </a:schemeClr>
                </a:solidFill>
                <a:latin typeface="Arial" pitchFamily="34" charset="0"/>
                <a:ea typeface="Tahoma" pitchFamily="34" charset="0"/>
                <a:cs typeface="Arial" pitchFamily="34" charset="0"/>
              </a:rPr>
              <a:t>Принцип "одного окна" </a:t>
            </a:r>
            <a:r>
              <a:rPr lang="ru-RU" sz="1600" dirty="0" smtClean="0">
                <a:solidFill>
                  <a:schemeClr val="tx2">
                    <a:lumMod val="50000"/>
                  </a:schemeClr>
                </a:solidFill>
                <a:latin typeface="Arial" pitchFamily="34" charset="0"/>
                <a:ea typeface="Tahoma" pitchFamily="34" charset="0"/>
                <a:cs typeface="Arial" pitchFamily="34" charset="0"/>
              </a:rPr>
              <a:t>- форма предоставления государственных услуг на территории специальной экономической зоны, предусматривающая минимизацию участия заявителей в сборе и подготовке документов и ограничение их непосредственного контакта с субъектами оказания государственных услуг</a:t>
            </a:r>
            <a:endParaRPr lang="ru-RU" sz="1500" dirty="0" smtClean="0">
              <a:solidFill>
                <a:schemeClr val="tx2">
                  <a:lumMod val="50000"/>
                </a:schemeClr>
              </a:solidFill>
              <a:latin typeface="Arial" pitchFamily="34" charset="0"/>
              <a:ea typeface="Tahoma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92721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2000"/>
            <a:lum/>
          </a:blip>
          <a:srcRect/>
          <a:stretch>
            <a:fillRect l="-25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35853" y="1340768"/>
            <a:ext cx="8064896" cy="4874314"/>
          </a:xfrm>
        </p:spPr>
        <p:txBody>
          <a:bodyPr>
            <a:noAutofit/>
          </a:bodyPr>
          <a:lstStyle/>
          <a:p>
            <a:pPr algn="just">
              <a:buNone/>
              <a:defRPr/>
            </a:pPr>
            <a:r>
              <a:rPr lang="ru-RU" sz="1400" b="1" i="1" dirty="0" smtClean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	</a:t>
            </a:r>
            <a:endParaRPr lang="ru-RU" sz="1400" b="1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4" name="Rectangle 43"/>
          <p:cNvSpPr/>
          <p:nvPr/>
        </p:nvSpPr>
        <p:spPr>
          <a:xfrm>
            <a:off x="0" y="6381329"/>
            <a:ext cx="9144000" cy="476671"/>
          </a:xfrm>
          <a:prstGeom prst="rect">
            <a:avLst/>
          </a:prstGeom>
          <a:pattFill prst="ltUpDiag">
            <a:fgClr>
              <a:schemeClr val="accent5">
                <a:lumMod val="40000"/>
                <a:lumOff val="6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Rectangle 35"/>
          <p:cNvSpPr/>
          <p:nvPr/>
        </p:nvSpPr>
        <p:spPr>
          <a:xfrm>
            <a:off x="0" y="0"/>
            <a:ext cx="9144000" cy="1052736"/>
          </a:xfrm>
          <a:prstGeom prst="rect">
            <a:avLst/>
          </a:prstGeom>
          <a:pattFill prst="ltUpDiag">
            <a:fgClr>
              <a:srgbClr val="498099"/>
            </a:fgClr>
            <a:bgClr>
              <a:srgbClr val="285B6E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Rectangle 39"/>
          <p:cNvSpPr/>
          <p:nvPr/>
        </p:nvSpPr>
        <p:spPr>
          <a:xfrm flipV="1">
            <a:off x="-4208" y="1052736"/>
            <a:ext cx="9145018" cy="4571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Заголовок 1"/>
          <p:cNvSpPr txBox="1">
            <a:spLocks/>
          </p:cNvSpPr>
          <p:nvPr/>
        </p:nvSpPr>
        <p:spPr>
          <a:xfrm>
            <a:off x="7596336" y="6500496"/>
            <a:ext cx="1224136" cy="23833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base"/>
            <a:r>
              <a:rPr lang="ru-RU" sz="1200" dirty="0" smtClean="0">
                <a:solidFill>
                  <a:srgbClr val="FFC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АСТАНА </a:t>
            </a:r>
            <a:r>
              <a:rPr lang="en-US" sz="1200" dirty="0" smtClean="0">
                <a:solidFill>
                  <a:schemeClr val="accent5">
                    <a:lumMod val="7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2018</a:t>
            </a:r>
            <a:endParaRPr lang="ru-RU" sz="1200" dirty="0">
              <a:solidFill>
                <a:schemeClr val="accent5">
                  <a:lumMod val="75000"/>
                </a:schemeClr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95536" y="238336"/>
            <a:ext cx="8229600" cy="576064"/>
          </a:xfrm>
        </p:spPr>
        <p:txBody>
          <a:bodyPr>
            <a:normAutofit/>
          </a:bodyPr>
          <a:lstStyle/>
          <a:p>
            <a:pPr algn="r" fontAlgn="base"/>
            <a:r>
              <a:rPr lang="ru-RU" sz="2000" b="1" dirty="0" smtClean="0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БИЗНЕС-АКСЕЛЕРАТОР</a:t>
            </a:r>
            <a:endParaRPr lang="ru-RU" sz="2000" b="1" dirty="0">
              <a:solidFill>
                <a:schemeClr val="bg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714348" y="2714620"/>
            <a:ext cx="8143932" cy="3754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600" dirty="0">
                <a:solidFill>
                  <a:schemeClr val="accent5">
                    <a:lumMod val="50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       </a:t>
            </a:r>
            <a:endParaRPr lang="ru-RU" sz="1600" dirty="0" smtClean="0">
              <a:solidFill>
                <a:schemeClr val="accent5">
                  <a:lumMod val="50000"/>
                </a:schemeClr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ru-RU" sz="1500" dirty="0" smtClean="0">
              <a:solidFill>
                <a:schemeClr val="tx2">
                  <a:lumMod val="50000"/>
                </a:schemeClr>
              </a:solidFill>
              <a:latin typeface="Arial" pitchFamily="34" charset="0"/>
              <a:ea typeface="Tahoma" pitchFamily="34" charset="0"/>
              <a:cs typeface="Arial" pitchFamily="34" charset="0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endParaRPr lang="ru-RU" sz="1600" dirty="0" smtClean="0">
              <a:solidFill>
                <a:schemeClr val="tx2">
                  <a:lumMod val="50000"/>
                </a:schemeClr>
              </a:solidFill>
              <a:latin typeface="Arial" pitchFamily="34" charset="0"/>
              <a:ea typeface="Tahoma" pitchFamily="34" charset="0"/>
              <a:cs typeface="Arial" pitchFamily="34" charset="0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ru-RU" sz="1600" dirty="0" smtClean="0">
                <a:solidFill>
                  <a:schemeClr val="tx2">
                    <a:lumMod val="50000"/>
                  </a:schemeClr>
                </a:solidFill>
                <a:latin typeface="Arial" pitchFamily="34" charset="0"/>
                <a:ea typeface="Tahoma" pitchFamily="34" charset="0"/>
                <a:cs typeface="Arial" pitchFamily="34" charset="0"/>
              </a:rPr>
              <a:t> Консультирование по вопросам: </a:t>
            </a:r>
          </a:p>
          <a:p>
            <a:pPr algn="just" fontAlgn="auto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ru-RU" sz="1600" dirty="0" smtClean="0">
                <a:solidFill>
                  <a:schemeClr val="tx2">
                    <a:lumMod val="50000"/>
                  </a:schemeClr>
                </a:solidFill>
                <a:latin typeface="Arial" pitchFamily="34" charset="0"/>
                <a:ea typeface="Tahoma" pitchFamily="34" charset="0"/>
                <a:cs typeface="Arial" pitchFamily="34" charset="0"/>
              </a:rPr>
              <a:t> подготовки документов для подачи заявки;</a:t>
            </a:r>
          </a:p>
          <a:p>
            <a:pPr algn="just" fontAlgn="auto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ru-RU" sz="1600" dirty="0" smtClean="0">
                <a:solidFill>
                  <a:schemeClr val="tx2">
                    <a:lumMod val="50000"/>
                  </a:schemeClr>
                </a:solidFill>
                <a:latin typeface="Arial" pitchFamily="34" charset="0"/>
                <a:ea typeface="Tahoma" pitchFamily="34" charset="0"/>
                <a:cs typeface="Arial" pitchFamily="34" charset="0"/>
              </a:rPr>
              <a:t> по разработке ТЭО и бизнес-планов;</a:t>
            </a:r>
          </a:p>
          <a:p>
            <a:pPr algn="just" fontAlgn="auto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ru-RU" sz="1600" dirty="0" smtClean="0">
                <a:solidFill>
                  <a:schemeClr val="tx2">
                    <a:lumMod val="50000"/>
                  </a:schemeClr>
                </a:solidFill>
                <a:latin typeface="Arial" pitchFamily="34" charset="0"/>
                <a:ea typeface="Tahoma" pitchFamily="34" charset="0"/>
                <a:cs typeface="Arial" pitchFamily="34" charset="0"/>
              </a:rPr>
              <a:t> по сдаче налоговой и таможенной отчетности.</a:t>
            </a:r>
          </a:p>
          <a:p>
            <a:pPr algn="just" fontAlgn="auto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endParaRPr lang="ru-RU" sz="1600" dirty="0" smtClean="0">
              <a:solidFill>
                <a:schemeClr val="tx2">
                  <a:lumMod val="50000"/>
                </a:schemeClr>
              </a:solidFill>
              <a:latin typeface="Arial" pitchFamily="34" charset="0"/>
              <a:ea typeface="Tahoma" pitchFamily="34" charset="0"/>
              <a:cs typeface="Arial" pitchFamily="34" charset="0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ru-RU" sz="1600" dirty="0" smtClean="0">
                <a:solidFill>
                  <a:schemeClr val="tx2">
                    <a:lumMod val="50000"/>
                  </a:schemeClr>
                </a:solidFill>
                <a:latin typeface="Arial" pitchFamily="34" charset="0"/>
                <a:ea typeface="Tahoma" pitchFamily="34" charset="0"/>
                <a:cs typeface="Arial" pitchFamily="34" charset="0"/>
              </a:rPr>
              <a:t> Привлечение отраслевых экспертов для развития инвестиционных проектов.</a:t>
            </a: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ru-RU" sz="1600" dirty="0" smtClean="0">
              <a:solidFill>
                <a:schemeClr val="tx2">
                  <a:lumMod val="50000"/>
                </a:schemeClr>
              </a:solidFill>
              <a:latin typeface="Arial" pitchFamily="34" charset="0"/>
              <a:ea typeface="Tahoma" pitchFamily="34" charset="0"/>
              <a:cs typeface="Arial" pitchFamily="34" charset="0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ru-RU" sz="1600" dirty="0" smtClean="0">
                <a:solidFill>
                  <a:schemeClr val="tx2">
                    <a:lumMod val="50000"/>
                  </a:schemeClr>
                </a:solidFill>
                <a:latin typeface="Arial" pitchFamily="34" charset="0"/>
                <a:ea typeface="Tahoma" pitchFamily="34" charset="0"/>
                <a:cs typeface="Arial" pitchFamily="34" charset="0"/>
              </a:rPr>
              <a:t> Предоставление площадок  в формате «</a:t>
            </a:r>
            <a:r>
              <a:rPr lang="en-US" sz="1600" dirty="0" smtClean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Open Space</a:t>
            </a:r>
            <a:r>
              <a:rPr lang="ru-RU" sz="1600" dirty="0" smtClean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» для инвесторов</a:t>
            </a:r>
            <a:r>
              <a:rPr lang="ru-RU" sz="1600" dirty="0" smtClean="0">
                <a:solidFill>
                  <a:schemeClr val="tx2">
                    <a:lumMod val="50000"/>
                  </a:schemeClr>
                </a:solidFill>
                <a:latin typeface="Arial" pitchFamily="34" charset="0"/>
                <a:ea typeface="Tahoma" pitchFamily="34" charset="0"/>
                <a:cs typeface="Arial" pitchFamily="34" charset="0"/>
              </a:rPr>
              <a:t> для проведения </a:t>
            </a:r>
            <a:r>
              <a:rPr lang="ru-RU" sz="1600" dirty="0" smtClean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консультаций, тренингов, оказания правовой помощи, информационной поддержки. </a:t>
            </a:r>
            <a:endParaRPr lang="ru-RU" sz="1600" dirty="0" smtClean="0">
              <a:solidFill>
                <a:schemeClr val="tx2">
                  <a:lumMod val="50000"/>
                </a:schemeClr>
              </a:solidFill>
              <a:latin typeface="Arial" pitchFamily="34" charset="0"/>
              <a:ea typeface="Tahoma" pitchFamily="34" charset="0"/>
              <a:cs typeface="Arial" pitchFamily="34" charset="0"/>
            </a:endParaRPr>
          </a:p>
          <a:p>
            <a:pPr algn="just">
              <a:defRPr/>
            </a:pPr>
            <a:endParaRPr lang="ru-RU" sz="1600" b="1" cap="all" dirty="0" smtClean="0">
              <a:solidFill>
                <a:schemeClr val="tx2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endParaRPr lang="ru-RU" sz="1500" dirty="0">
              <a:solidFill>
                <a:schemeClr val="tx2">
                  <a:lumMod val="50000"/>
                </a:schemeClr>
              </a:solidFill>
              <a:latin typeface="Arial" pitchFamily="34" charset="0"/>
              <a:ea typeface="Tahoma" pitchFamily="34" charset="0"/>
              <a:cs typeface="Arial" pitchFamily="34" charset="0"/>
            </a:endParaRPr>
          </a:p>
        </p:txBody>
      </p:sp>
      <p:pic>
        <p:nvPicPr>
          <p:cNvPr id="1026" name="Picture 2" descr="C:\Users\user\Pictures\slide2_thumb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85786" y="1285860"/>
            <a:ext cx="4087841" cy="185738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492721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2000"/>
            <a:lum/>
          </a:blip>
          <a:srcRect/>
          <a:stretch>
            <a:fillRect l="-25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ятиугольник 10"/>
          <p:cNvSpPr/>
          <p:nvPr/>
        </p:nvSpPr>
        <p:spPr>
          <a:xfrm>
            <a:off x="214282" y="1214422"/>
            <a:ext cx="4286280" cy="357190"/>
          </a:xfrm>
          <a:prstGeom prst="homePlat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" name="Rectangle 43"/>
          <p:cNvSpPr/>
          <p:nvPr/>
        </p:nvSpPr>
        <p:spPr>
          <a:xfrm>
            <a:off x="0" y="6381329"/>
            <a:ext cx="9144000" cy="476671"/>
          </a:xfrm>
          <a:prstGeom prst="rect">
            <a:avLst/>
          </a:prstGeom>
          <a:pattFill prst="ltUpDiag">
            <a:fgClr>
              <a:schemeClr val="accent5">
                <a:lumMod val="40000"/>
                <a:lumOff val="6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Rectangle 35"/>
          <p:cNvSpPr/>
          <p:nvPr/>
        </p:nvSpPr>
        <p:spPr>
          <a:xfrm>
            <a:off x="0" y="0"/>
            <a:ext cx="9144000" cy="1052736"/>
          </a:xfrm>
          <a:prstGeom prst="rect">
            <a:avLst/>
          </a:prstGeom>
          <a:pattFill prst="ltUpDiag">
            <a:fgClr>
              <a:srgbClr val="498099"/>
            </a:fgClr>
            <a:bgClr>
              <a:srgbClr val="285B6E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Rectangle 39"/>
          <p:cNvSpPr/>
          <p:nvPr/>
        </p:nvSpPr>
        <p:spPr>
          <a:xfrm flipV="1">
            <a:off x="-4208" y="1052736"/>
            <a:ext cx="9145018" cy="4571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Заголовок 1"/>
          <p:cNvSpPr txBox="1">
            <a:spLocks/>
          </p:cNvSpPr>
          <p:nvPr/>
        </p:nvSpPr>
        <p:spPr>
          <a:xfrm>
            <a:off x="7596336" y="6500496"/>
            <a:ext cx="1224136" cy="23833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base"/>
            <a:r>
              <a:rPr lang="ru-RU" sz="1200" dirty="0" smtClean="0">
                <a:solidFill>
                  <a:srgbClr val="FFC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АСТАНА </a:t>
            </a:r>
            <a:r>
              <a:rPr lang="en-US" sz="1200" dirty="0" smtClean="0">
                <a:solidFill>
                  <a:schemeClr val="accent5">
                    <a:lumMod val="7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2018</a:t>
            </a:r>
            <a:endParaRPr lang="ru-RU" sz="1200" dirty="0">
              <a:solidFill>
                <a:schemeClr val="accent5">
                  <a:lumMod val="75000"/>
                </a:schemeClr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95536" y="238336"/>
            <a:ext cx="8229600" cy="576064"/>
          </a:xfrm>
        </p:spPr>
        <p:txBody>
          <a:bodyPr>
            <a:normAutofit/>
          </a:bodyPr>
          <a:lstStyle/>
          <a:p>
            <a:pPr algn="r" fontAlgn="base"/>
            <a:r>
              <a:rPr lang="ru-RU" sz="2000" b="1" dirty="0" smtClean="0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ПЕРСПЕКТИВЫ</a:t>
            </a:r>
            <a:endParaRPr lang="ru-RU" sz="2000" b="1" dirty="0">
              <a:solidFill>
                <a:schemeClr val="bg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2" name="Пятиугольник 11"/>
          <p:cNvSpPr/>
          <p:nvPr/>
        </p:nvSpPr>
        <p:spPr>
          <a:xfrm rot="10800000">
            <a:off x="5357818" y="1214422"/>
            <a:ext cx="3571900" cy="357190"/>
          </a:xfrm>
          <a:prstGeom prst="homePlat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/>
          <p:cNvSpPr/>
          <p:nvPr/>
        </p:nvSpPr>
        <p:spPr>
          <a:xfrm>
            <a:off x="428596" y="1214422"/>
            <a:ext cx="371477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b="1" dirty="0" smtClean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СИСТЕМНЫЕ ПРОБЛЕМЫ</a:t>
            </a:r>
            <a:endParaRPr lang="ru-RU" b="1" dirty="0">
              <a:solidFill>
                <a:schemeClr val="tx2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5643570" y="1214422"/>
            <a:ext cx="328614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b="1" dirty="0" smtClean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ПУТИ РЕШЕНИЯ </a:t>
            </a:r>
            <a:endParaRPr lang="ru-RU" b="1" dirty="0">
              <a:solidFill>
                <a:schemeClr val="tx2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5" name="Полилиния 14"/>
          <p:cNvSpPr/>
          <p:nvPr/>
        </p:nvSpPr>
        <p:spPr>
          <a:xfrm>
            <a:off x="214282" y="1928802"/>
            <a:ext cx="4286280" cy="1143008"/>
          </a:xfrm>
          <a:custGeom>
            <a:avLst/>
            <a:gdLst>
              <a:gd name="connsiteX0" fmla="*/ 0 w 3643338"/>
              <a:gd name="connsiteY0" fmla="*/ 119066 h 714380"/>
              <a:gd name="connsiteX1" fmla="*/ 34874 w 3643338"/>
              <a:gd name="connsiteY1" fmla="*/ 34874 h 714380"/>
              <a:gd name="connsiteX2" fmla="*/ 119066 w 3643338"/>
              <a:gd name="connsiteY2" fmla="*/ 0 h 714380"/>
              <a:gd name="connsiteX3" fmla="*/ 3524272 w 3643338"/>
              <a:gd name="connsiteY3" fmla="*/ 0 h 714380"/>
              <a:gd name="connsiteX4" fmla="*/ 3608464 w 3643338"/>
              <a:gd name="connsiteY4" fmla="*/ 34874 h 714380"/>
              <a:gd name="connsiteX5" fmla="*/ 3643338 w 3643338"/>
              <a:gd name="connsiteY5" fmla="*/ 119066 h 714380"/>
              <a:gd name="connsiteX6" fmla="*/ 3643338 w 3643338"/>
              <a:gd name="connsiteY6" fmla="*/ 595314 h 714380"/>
              <a:gd name="connsiteX7" fmla="*/ 3608464 w 3643338"/>
              <a:gd name="connsiteY7" fmla="*/ 679506 h 714380"/>
              <a:gd name="connsiteX8" fmla="*/ 3524272 w 3643338"/>
              <a:gd name="connsiteY8" fmla="*/ 714380 h 714380"/>
              <a:gd name="connsiteX9" fmla="*/ 119066 w 3643338"/>
              <a:gd name="connsiteY9" fmla="*/ 714380 h 714380"/>
              <a:gd name="connsiteX10" fmla="*/ 34874 w 3643338"/>
              <a:gd name="connsiteY10" fmla="*/ 679506 h 714380"/>
              <a:gd name="connsiteX11" fmla="*/ 0 w 3643338"/>
              <a:gd name="connsiteY11" fmla="*/ 595314 h 714380"/>
              <a:gd name="connsiteX12" fmla="*/ 0 w 3643338"/>
              <a:gd name="connsiteY12" fmla="*/ 119066 h 714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643338" h="714380">
                <a:moveTo>
                  <a:pt x="0" y="119066"/>
                </a:moveTo>
                <a:cubicBezTo>
                  <a:pt x="0" y="87488"/>
                  <a:pt x="12544" y="57203"/>
                  <a:pt x="34874" y="34874"/>
                </a:cubicBezTo>
                <a:cubicBezTo>
                  <a:pt x="57203" y="12545"/>
                  <a:pt x="87488" y="0"/>
                  <a:pt x="119066" y="0"/>
                </a:cubicBezTo>
                <a:lnTo>
                  <a:pt x="3524272" y="0"/>
                </a:lnTo>
                <a:cubicBezTo>
                  <a:pt x="3555850" y="0"/>
                  <a:pt x="3586135" y="12544"/>
                  <a:pt x="3608464" y="34874"/>
                </a:cubicBezTo>
                <a:cubicBezTo>
                  <a:pt x="3630793" y="57203"/>
                  <a:pt x="3643338" y="87488"/>
                  <a:pt x="3643338" y="119066"/>
                </a:cubicBezTo>
                <a:lnTo>
                  <a:pt x="3643338" y="595314"/>
                </a:lnTo>
                <a:cubicBezTo>
                  <a:pt x="3643338" y="626892"/>
                  <a:pt x="3630794" y="657177"/>
                  <a:pt x="3608464" y="679506"/>
                </a:cubicBezTo>
                <a:cubicBezTo>
                  <a:pt x="3586135" y="701835"/>
                  <a:pt x="3555850" y="714380"/>
                  <a:pt x="3524272" y="714380"/>
                </a:cubicBezTo>
                <a:lnTo>
                  <a:pt x="119066" y="714380"/>
                </a:lnTo>
                <a:cubicBezTo>
                  <a:pt x="87488" y="714380"/>
                  <a:pt x="57203" y="701836"/>
                  <a:pt x="34874" y="679506"/>
                </a:cubicBezTo>
                <a:cubicBezTo>
                  <a:pt x="12545" y="657177"/>
                  <a:pt x="0" y="626892"/>
                  <a:pt x="0" y="595314"/>
                </a:cubicBezTo>
                <a:lnTo>
                  <a:pt x="0" y="119066"/>
                </a:lnTo>
                <a:close/>
              </a:path>
            </a:pathLst>
          </a:custGeom>
          <a:solidFill>
            <a:srgbClr val="FEFDC7"/>
          </a:solidFill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1200" dirty="0">
              <a:solidFill>
                <a:schemeClr val="accent1">
                  <a:lumMod val="20000"/>
                  <a:lumOff val="80000"/>
                </a:schemeClr>
              </a:solidFill>
              <a:latin typeface="Georgia" pitchFamily="18" charset="0"/>
            </a:endParaRPr>
          </a:p>
        </p:txBody>
      </p:sp>
      <p:sp>
        <p:nvSpPr>
          <p:cNvPr id="16" name="Скругленный прямоугольник 15"/>
          <p:cNvSpPr/>
          <p:nvPr/>
        </p:nvSpPr>
        <p:spPr>
          <a:xfrm>
            <a:off x="214282" y="3286124"/>
            <a:ext cx="4286280" cy="1285884"/>
          </a:xfrm>
          <a:prstGeom prst="roundRect">
            <a:avLst/>
          </a:prstGeom>
          <a:solidFill>
            <a:srgbClr val="FEFDC7"/>
          </a:solidFill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1200" dirty="0">
              <a:solidFill>
                <a:schemeClr val="accent1">
                  <a:lumMod val="20000"/>
                  <a:lumOff val="80000"/>
                </a:schemeClr>
              </a:solidFill>
              <a:latin typeface="Georgia" pitchFamily="18" charset="0"/>
            </a:endParaRPr>
          </a:p>
        </p:txBody>
      </p:sp>
      <p:sp>
        <p:nvSpPr>
          <p:cNvPr id="21" name="Прямоугольник 20"/>
          <p:cNvSpPr/>
          <p:nvPr/>
        </p:nvSpPr>
        <p:spPr>
          <a:xfrm>
            <a:off x="285720" y="3357562"/>
            <a:ext cx="4143404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algn="ctr">
              <a:buClr>
                <a:srgbClr val="E74823"/>
              </a:buClr>
              <a:tabLst>
                <a:tab pos="130810" algn="l"/>
              </a:tabLst>
            </a:pPr>
            <a:r>
              <a:rPr lang="ru-RU" sz="1200" b="1" spc="5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Слабая эффективность управляющих компаний СЭЗ</a:t>
            </a:r>
          </a:p>
          <a:p>
            <a:pPr marL="12700" algn="ctr">
              <a:buClr>
                <a:srgbClr val="E74823"/>
              </a:buClr>
              <a:tabLst>
                <a:tab pos="130810" algn="l"/>
              </a:tabLst>
            </a:pPr>
            <a:r>
              <a:rPr lang="ru-RU" sz="1200" spc="5" dirty="0" smtClean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Действующий функционал не в полной мере раскрывает потенциал управляющих компаний. В мире на подобных площадках управляющие компании осуществляют широкий спектр видов деятельности.</a:t>
            </a:r>
          </a:p>
          <a:p>
            <a:pPr marL="12700" algn="just">
              <a:buClr>
                <a:srgbClr val="E74823"/>
              </a:buClr>
              <a:tabLst>
                <a:tab pos="130810" algn="l"/>
              </a:tabLst>
            </a:pPr>
            <a:endParaRPr lang="ru-RU" sz="1200" b="1" spc="5" dirty="0">
              <a:solidFill>
                <a:srgbClr val="2B2A29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2" name="Прямоугольник 21"/>
          <p:cNvSpPr/>
          <p:nvPr/>
        </p:nvSpPr>
        <p:spPr>
          <a:xfrm>
            <a:off x="214282" y="2000240"/>
            <a:ext cx="414340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algn="ctr">
              <a:buClr>
                <a:srgbClr val="E74823"/>
              </a:buClr>
              <a:tabLst>
                <a:tab pos="130810" algn="l"/>
              </a:tabLst>
            </a:pPr>
            <a:r>
              <a:rPr lang="ru-RU" sz="1200" b="1" spc="5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Длительная процедура получения земельных участков</a:t>
            </a:r>
          </a:p>
          <a:p>
            <a:pPr marL="12700" algn="ctr">
              <a:buClr>
                <a:srgbClr val="E74823"/>
              </a:buClr>
              <a:tabLst>
                <a:tab pos="130810" algn="l"/>
              </a:tabLst>
            </a:pPr>
            <a:r>
              <a:rPr lang="ru-RU" sz="1200" spc="5" dirty="0" smtClean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Практика показывает, что выделение земельных участков занимает в среднем 6-9 месяцев, что снижает заинтересованность инвесторов.</a:t>
            </a:r>
          </a:p>
          <a:p>
            <a:pPr marL="12700" algn="just">
              <a:buClr>
                <a:srgbClr val="E74823"/>
              </a:buClr>
              <a:tabLst>
                <a:tab pos="130810" algn="l"/>
              </a:tabLst>
            </a:pPr>
            <a:endParaRPr lang="ru-RU" sz="1200" b="1" spc="5" dirty="0">
              <a:solidFill>
                <a:schemeClr val="tx2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3" name="Полилиния 22"/>
          <p:cNvSpPr/>
          <p:nvPr/>
        </p:nvSpPr>
        <p:spPr>
          <a:xfrm>
            <a:off x="5357818" y="1928802"/>
            <a:ext cx="3571900" cy="1143008"/>
          </a:xfrm>
          <a:custGeom>
            <a:avLst/>
            <a:gdLst>
              <a:gd name="connsiteX0" fmla="*/ 0 w 3643338"/>
              <a:gd name="connsiteY0" fmla="*/ 119066 h 714380"/>
              <a:gd name="connsiteX1" fmla="*/ 34874 w 3643338"/>
              <a:gd name="connsiteY1" fmla="*/ 34874 h 714380"/>
              <a:gd name="connsiteX2" fmla="*/ 119066 w 3643338"/>
              <a:gd name="connsiteY2" fmla="*/ 0 h 714380"/>
              <a:gd name="connsiteX3" fmla="*/ 3524272 w 3643338"/>
              <a:gd name="connsiteY3" fmla="*/ 0 h 714380"/>
              <a:gd name="connsiteX4" fmla="*/ 3608464 w 3643338"/>
              <a:gd name="connsiteY4" fmla="*/ 34874 h 714380"/>
              <a:gd name="connsiteX5" fmla="*/ 3643338 w 3643338"/>
              <a:gd name="connsiteY5" fmla="*/ 119066 h 714380"/>
              <a:gd name="connsiteX6" fmla="*/ 3643338 w 3643338"/>
              <a:gd name="connsiteY6" fmla="*/ 595314 h 714380"/>
              <a:gd name="connsiteX7" fmla="*/ 3608464 w 3643338"/>
              <a:gd name="connsiteY7" fmla="*/ 679506 h 714380"/>
              <a:gd name="connsiteX8" fmla="*/ 3524272 w 3643338"/>
              <a:gd name="connsiteY8" fmla="*/ 714380 h 714380"/>
              <a:gd name="connsiteX9" fmla="*/ 119066 w 3643338"/>
              <a:gd name="connsiteY9" fmla="*/ 714380 h 714380"/>
              <a:gd name="connsiteX10" fmla="*/ 34874 w 3643338"/>
              <a:gd name="connsiteY10" fmla="*/ 679506 h 714380"/>
              <a:gd name="connsiteX11" fmla="*/ 0 w 3643338"/>
              <a:gd name="connsiteY11" fmla="*/ 595314 h 714380"/>
              <a:gd name="connsiteX12" fmla="*/ 0 w 3643338"/>
              <a:gd name="connsiteY12" fmla="*/ 119066 h 714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643338" h="714380">
                <a:moveTo>
                  <a:pt x="0" y="119066"/>
                </a:moveTo>
                <a:cubicBezTo>
                  <a:pt x="0" y="87488"/>
                  <a:pt x="12544" y="57203"/>
                  <a:pt x="34874" y="34874"/>
                </a:cubicBezTo>
                <a:cubicBezTo>
                  <a:pt x="57203" y="12545"/>
                  <a:pt x="87488" y="0"/>
                  <a:pt x="119066" y="0"/>
                </a:cubicBezTo>
                <a:lnTo>
                  <a:pt x="3524272" y="0"/>
                </a:lnTo>
                <a:cubicBezTo>
                  <a:pt x="3555850" y="0"/>
                  <a:pt x="3586135" y="12544"/>
                  <a:pt x="3608464" y="34874"/>
                </a:cubicBezTo>
                <a:cubicBezTo>
                  <a:pt x="3630793" y="57203"/>
                  <a:pt x="3643338" y="87488"/>
                  <a:pt x="3643338" y="119066"/>
                </a:cubicBezTo>
                <a:lnTo>
                  <a:pt x="3643338" y="595314"/>
                </a:lnTo>
                <a:cubicBezTo>
                  <a:pt x="3643338" y="626892"/>
                  <a:pt x="3630794" y="657177"/>
                  <a:pt x="3608464" y="679506"/>
                </a:cubicBezTo>
                <a:cubicBezTo>
                  <a:pt x="3586135" y="701835"/>
                  <a:pt x="3555850" y="714380"/>
                  <a:pt x="3524272" y="714380"/>
                </a:cubicBezTo>
                <a:lnTo>
                  <a:pt x="119066" y="714380"/>
                </a:lnTo>
                <a:cubicBezTo>
                  <a:pt x="87488" y="714380"/>
                  <a:pt x="57203" y="701836"/>
                  <a:pt x="34874" y="679506"/>
                </a:cubicBezTo>
                <a:cubicBezTo>
                  <a:pt x="12545" y="657177"/>
                  <a:pt x="0" y="626892"/>
                  <a:pt x="0" y="595314"/>
                </a:cubicBezTo>
                <a:lnTo>
                  <a:pt x="0" y="119066"/>
                </a:lnTo>
                <a:close/>
              </a:path>
            </a:pathLst>
          </a:cu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200" dirty="0">
              <a:solidFill>
                <a:schemeClr val="accent1">
                  <a:lumMod val="20000"/>
                  <a:lumOff val="80000"/>
                </a:schemeClr>
              </a:solidFill>
              <a:latin typeface="Georgia" pitchFamily="18" charset="0"/>
            </a:endParaRPr>
          </a:p>
        </p:txBody>
      </p:sp>
      <p:sp>
        <p:nvSpPr>
          <p:cNvPr id="24" name="Скругленный прямоугольник 23"/>
          <p:cNvSpPr/>
          <p:nvPr/>
        </p:nvSpPr>
        <p:spPr>
          <a:xfrm>
            <a:off x="5357818" y="3357562"/>
            <a:ext cx="3571900" cy="1214446"/>
          </a:xfrm>
          <a:prstGeom prst="round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200" dirty="0">
              <a:solidFill>
                <a:schemeClr val="accent1">
                  <a:lumMod val="20000"/>
                  <a:lumOff val="80000"/>
                </a:schemeClr>
              </a:solidFill>
              <a:latin typeface="Georgia" pitchFamily="18" charset="0"/>
            </a:endParaRPr>
          </a:p>
        </p:txBody>
      </p:sp>
      <p:sp>
        <p:nvSpPr>
          <p:cNvPr id="25" name="Прямоугольник 24"/>
          <p:cNvSpPr/>
          <p:nvPr/>
        </p:nvSpPr>
        <p:spPr>
          <a:xfrm>
            <a:off x="5500694" y="3571876"/>
            <a:ext cx="328614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200" b="1" dirty="0" smtClean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Расширение функционала и усиление статуса управляющих компаний СЭЗ путем взаимодействия с инвесторами по принципу «одного окна»</a:t>
            </a:r>
            <a:endParaRPr lang="ru-RU" sz="1200" b="1" dirty="0">
              <a:solidFill>
                <a:schemeClr val="tx2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6" name="Прямоугольник 25"/>
          <p:cNvSpPr/>
          <p:nvPr/>
        </p:nvSpPr>
        <p:spPr>
          <a:xfrm>
            <a:off x="5429256" y="2000240"/>
            <a:ext cx="3857652" cy="1200329"/>
          </a:xfrm>
          <a:prstGeom prst="rect">
            <a:avLst/>
          </a:prstGeom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R="469265" algn="ctr">
              <a:buClr>
                <a:srgbClr val="00B050"/>
              </a:buClr>
              <a:tabLst>
                <a:tab pos="488950" algn="l"/>
              </a:tabLst>
            </a:pPr>
            <a:r>
              <a:rPr lang="ru-RU" sz="1200" b="1" dirty="0" smtClean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Оптимизация процесса получения земельных участков путем их передачи управляющим компаниям для самостоятельной сегментации и выдачи участникам СЭЗ</a:t>
            </a:r>
          </a:p>
          <a:p>
            <a:pPr marL="12700" algn="just">
              <a:buClr>
                <a:srgbClr val="E74823"/>
              </a:buClr>
              <a:tabLst>
                <a:tab pos="130810" algn="l"/>
              </a:tabLst>
            </a:pPr>
            <a:endParaRPr lang="ru-RU" sz="1200" b="1" spc="5" dirty="0">
              <a:solidFill>
                <a:schemeClr val="tx2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7" name="Стрелка вправо 26"/>
          <p:cNvSpPr/>
          <p:nvPr/>
        </p:nvSpPr>
        <p:spPr>
          <a:xfrm rot="10800000" flipH="1" flipV="1">
            <a:off x="4357686" y="2285992"/>
            <a:ext cx="928694" cy="428628"/>
          </a:xfrm>
          <a:prstGeom prst="rightArrow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  <a:softEdge rad="635000"/>
          </a:effectLst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9" name="Стрелка вправо 28"/>
          <p:cNvSpPr/>
          <p:nvPr/>
        </p:nvSpPr>
        <p:spPr>
          <a:xfrm rot="10800000" flipH="1" flipV="1">
            <a:off x="4357686" y="3714752"/>
            <a:ext cx="928694" cy="428628"/>
          </a:xfrm>
          <a:prstGeom prst="rightArrow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8" name="Полилиния 27"/>
          <p:cNvSpPr/>
          <p:nvPr/>
        </p:nvSpPr>
        <p:spPr>
          <a:xfrm>
            <a:off x="214282" y="4786322"/>
            <a:ext cx="4286280" cy="1428760"/>
          </a:xfrm>
          <a:custGeom>
            <a:avLst/>
            <a:gdLst>
              <a:gd name="connsiteX0" fmla="*/ 0 w 3643338"/>
              <a:gd name="connsiteY0" fmla="*/ 119066 h 714380"/>
              <a:gd name="connsiteX1" fmla="*/ 34874 w 3643338"/>
              <a:gd name="connsiteY1" fmla="*/ 34874 h 714380"/>
              <a:gd name="connsiteX2" fmla="*/ 119066 w 3643338"/>
              <a:gd name="connsiteY2" fmla="*/ 0 h 714380"/>
              <a:gd name="connsiteX3" fmla="*/ 3524272 w 3643338"/>
              <a:gd name="connsiteY3" fmla="*/ 0 h 714380"/>
              <a:gd name="connsiteX4" fmla="*/ 3608464 w 3643338"/>
              <a:gd name="connsiteY4" fmla="*/ 34874 h 714380"/>
              <a:gd name="connsiteX5" fmla="*/ 3643338 w 3643338"/>
              <a:gd name="connsiteY5" fmla="*/ 119066 h 714380"/>
              <a:gd name="connsiteX6" fmla="*/ 3643338 w 3643338"/>
              <a:gd name="connsiteY6" fmla="*/ 595314 h 714380"/>
              <a:gd name="connsiteX7" fmla="*/ 3608464 w 3643338"/>
              <a:gd name="connsiteY7" fmla="*/ 679506 h 714380"/>
              <a:gd name="connsiteX8" fmla="*/ 3524272 w 3643338"/>
              <a:gd name="connsiteY8" fmla="*/ 714380 h 714380"/>
              <a:gd name="connsiteX9" fmla="*/ 119066 w 3643338"/>
              <a:gd name="connsiteY9" fmla="*/ 714380 h 714380"/>
              <a:gd name="connsiteX10" fmla="*/ 34874 w 3643338"/>
              <a:gd name="connsiteY10" fmla="*/ 679506 h 714380"/>
              <a:gd name="connsiteX11" fmla="*/ 0 w 3643338"/>
              <a:gd name="connsiteY11" fmla="*/ 595314 h 714380"/>
              <a:gd name="connsiteX12" fmla="*/ 0 w 3643338"/>
              <a:gd name="connsiteY12" fmla="*/ 119066 h 714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643338" h="714380">
                <a:moveTo>
                  <a:pt x="0" y="119066"/>
                </a:moveTo>
                <a:cubicBezTo>
                  <a:pt x="0" y="87488"/>
                  <a:pt x="12544" y="57203"/>
                  <a:pt x="34874" y="34874"/>
                </a:cubicBezTo>
                <a:cubicBezTo>
                  <a:pt x="57203" y="12545"/>
                  <a:pt x="87488" y="0"/>
                  <a:pt x="119066" y="0"/>
                </a:cubicBezTo>
                <a:lnTo>
                  <a:pt x="3524272" y="0"/>
                </a:lnTo>
                <a:cubicBezTo>
                  <a:pt x="3555850" y="0"/>
                  <a:pt x="3586135" y="12544"/>
                  <a:pt x="3608464" y="34874"/>
                </a:cubicBezTo>
                <a:cubicBezTo>
                  <a:pt x="3630793" y="57203"/>
                  <a:pt x="3643338" y="87488"/>
                  <a:pt x="3643338" y="119066"/>
                </a:cubicBezTo>
                <a:lnTo>
                  <a:pt x="3643338" y="595314"/>
                </a:lnTo>
                <a:cubicBezTo>
                  <a:pt x="3643338" y="626892"/>
                  <a:pt x="3630794" y="657177"/>
                  <a:pt x="3608464" y="679506"/>
                </a:cubicBezTo>
                <a:cubicBezTo>
                  <a:pt x="3586135" y="701835"/>
                  <a:pt x="3555850" y="714380"/>
                  <a:pt x="3524272" y="714380"/>
                </a:cubicBezTo>
                <a:lnTo>
                  <a:pt x="119066" y="714380"/>
                </a:lnTo>
                <a:cubicBezTo>
                  <a:pt x="87488" y="714380"/>
                  <a:pt x="57203" y="701836"/>
                  <a:pt x="34874" y="679506"/>
                </a:cubicBezTo>
                <a:cubicBezTo>
                  <a:pt x="12545" y="657177"/>
                  <a:pt x="0" y="626892"/>
                  <a:pt x="0" y="595314"/>
                </a:cubicBezTo>
                <a:lnTo>
                  <a:pt x="0" y="119066"/>
                </a:lnTo>
                <a:close/>
              </a:path>
            </a:pathLst>
          </a:custGeom>
          <a:solidFill>
            <a:srgbClr val="FEFDC7"/>
          </a:solidFill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1200" dirty="0">
              <a:solidFill>
                <a:schemeClr val="accent1">
                  <a:lumMod val="20000"/>
                  <a:lumOff val="80000"/>
                </a:schemeClr>
              </a:solidFill>
              <a:latin typeface="Georgia" pitchFamily="18" charset="0"/>
            </a:endParaRPr>
          </a:p>
        </p:txBody>
      </p:sp>
      <p:sp>
        <p:nvSpPr>
          <p:cNvPr id="30" name="Прямоугольник 29"/>
          <p:cNvSpPr/>
          <p:nvPr/>
        </p:nvSpPr>
        <p:spPr>
          <a:xfrm>
            <a:off x="285720" y="4929198"/>
            <a:ext cx="414801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algn="ctr">
              <a:buClr>
                <a:srgbClr val="E74823"/>
              </a:buClr>
              <a:tabLst>
                <a:tab pos="130810" algn="l"/>
              </a:tabLst>
            </a:pPr>
            <a:r>
              <a:rPr lang="ru-RU" sz="1200" b="1" spc="5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Управление СЭЗ </a:t>
            </a:r>
          </a:p>
          <a:p>
            <a:pPr marL="12700" algn="ctr">
              <a:buClr>
                <a:srgbClr val="E74823"/>
              </a:buClr>
              <a:tabLst>
                <a:tab pos="130810" algn="l"/>
              </a:tabLst>
            </a:pPr>
            <a:r>
              <a:rPr lang="ru-RU" sz="1200" spc="5" dirty="0" smtClean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На территории одного города управление </a:t>
            </a:r>
            <a:r>
              <a:rPr lang="ru-RU" sz="1200" spc="5" dirty="0" err="1" smtClean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СЭЗами</a:t>
            </a:r>
            <a:r>
              <a:rPr lang="ru-RU" sz="1200" spc="5" dirty="0" smtClean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 осуществляется разными органами управления, что не позволяет в достаточной мере реализовать единую политику развития города</a:t>
            </a:r>
            <a:endParaRPr lang="ru-RU" sz="1200" spc="5" dirty="0">
              <a:solidFill>
                <a:schemeClr val="tx2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1" name="Полилиния 30"/>
          <p:cNvSpPr/>
          <p:nvPr/>
        </p:nvSpPr>
        <p:spPr>
          <a:xfrm>
            <a:off x="5357818" y="5000636"/>
            <a:ext cx="3571900" cy="1143008"/>
          </a:xfrm>
          <a:custGeom>
            <a:avLst/>
            <a:gdLst>
              <a:gd name="connsiteX0" fmla="*/ 0 w 3643338"/>
              <a:gd name="connsiteY0" fmla="*/ 119066 h 714380"/>
              <a:gd name="connsiteX1" fmla="*/ 34874 w 3643338"/>
              <a:gd name="connsiteY1" fmla="*/ 34874 h 714380"/>
              <a:gd name="connsiteX2" fmla="*/ 119066 w 3643338"/>
              <a:gd name="connsiteY2" fmla="*/ 0 h 714380"/>
              <a:gd name="connsiteX3" fmla="*/ 3524272 w 3643338"/>
              <a:gd name="connsiteY3" fmla="*/ 0 h 714380"/>
              <a:gd name="connsiteX4" fmla="*/ 3608464 w 3643338"/>
              <a:gd name="connsiteY4" fmla="*/ 34874 h 714380"/>
              <a:gd name="connsiteX5" fmla="*/ 3643338 w 3643338"/>
              <a:gd name="connsiteY5" fmla="*/ 119066 h 714380"/>
              <a:gd name="connsiteX6" fmla="*/ 3643338 w 3643338"/>
              <a:gd name="connsiteY6" fmla="*/ 595314 h 714380"/>
              <a:gd name="connsiteX7" fmla="*/ 3608464 w 3643338"/>
              <a:gd name="connsiteY7" fmla="*/ 679506 h 714380"/>
              <a:gd name="connsiteX8" fmla="*/ 3524272 w 3643338"/>
              <a:gd name="connsiteY8" fmla="*/ 714380 h 714380"/>
              <a:gd name="connsiteX9" fmla="*/ 119066 w 3643338"/>
              <a:gd name="connsiteY9" fmla="*/ 714380 h 714380"/>
              <a:gd name="connsiteX10" fmla="*/ 34874 w 3643338"/>
              <a:gd name="connsiteY10" fmla="*/ 679506 h 714380"/>
              <a:gd name="connsiteX11" fmla="*/ 0 w 3643338"/>
              <a:gd name="connsiteY11" fmla="*/ 595314 h 714380"/>
              <a:gd name="connsiteX12" fmla="*/ 0 w 3643338"/>
              <a:gd name="connsiteY12" fmla="*/ 119066 h 714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643338" h="714380">
                <a:moveTo>
                  <a:pt x="0" y="119066"/>
                </a:moveTo>
                <a:cubicBezTo>
                  <a:pt x="0" y="87488"/>
                  <a:pt x="12544" y="57203"/>
                  <a:pt x="34874" y="34874"/>
                </a:cubicBezTo>
                <a:cubicBezTo>
                  <a:pt x="57203" y="12545"/>
                  <a:pt x="87488" y="0"/>
                  <a:pt x="119066" y="0"/>
                </a:cubicBezTo>
                <a:lnTo>
                  <a:pt x="3524272" y="0"/>
                </a:lnTo>
                <a:cubicBezTo>
                  <a:pt x="3555850" y="0"/>
                  <a:pt x="3586135" y="12544"/>
                  <a:pt x="3608464" y="34874"/>
                </a:cubicBezTo>
                <a:cubicBezTo>
                  <a:pt x="3630793" y="57203"/>
                  <a:pt x="3643338" y="87488"/>
                  <a:pt x="3643338" y="119066"/>
                </a:cubicBezTo>
                <a:lnTo>
                  <a:pt x="3643338" y="595314"/>
                </a:lnTo>
                <a:cubicBezTo>
                  <a:pt x="3643338" y="626892"/>
                  <a:pt x="3630794" y="657177"/>
                  <a:pt x="3608464" y="679506"/>
                </a:cubicBezTo>
                <a:cubicBezTo>
                  <a:pt x="3586135" y="701835"/>
                  <a:pt x="3555850" y="714380"/>
                  <a:pt x="3524272" y="714380"/>
                </a:cubicBezTo>
                <a:lnTo>
                  <a:pt x="119066" y="714380"/>
                </a:lnTo>
                <a:cubicBezTo>
                  <a:pt x="87488" y="714380"/>
                  <a:pt x="57203" y="701836"/>
                  <a:pt x="34874" y="679506"/>
                </a:cubicBezTo>
                <a:cubicBezTo>
                  <a:pt x="12545" y="657177"/>
                  <a:pt x="0" y="626892"/>
                  <a:pt x="0" y="595314"/>
                </a:cubicBezTo>
                <a:lnTo>
                  <a:pt x="0" y="119066"/>
                </a:lnTo>
                <a:close/>
              </a:path>
            </a:pathLst>
          </a:cu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200" dirty="0">
              <a:solidFill>
                <a:schemeClr val="accent1">
                  <a:lumMod val="20000"/>
                  <a:lumOff val="80000"/>
                </a:schemeClr>
              </a:solidFill>
              <a:latin typeface="Georgia" pitchFamily="18" charset="0"/>
            </a:endParaRPr>
          </a:p>
        </p:txBody>
      </p:sp>
      <p:sp>
        <p:nvSpPr>
          <p:cNvPr id="32" name="Прямоугольник 31"/>
          <p:cNvSpPr/>
          <p:nvPr/>
        </p:nvSpPr>
        <p:spPr>
          <a:xfrm>
            <a:off x="5500694" y="5072074"/>
            <a:ext cx="3286148" cy="1015663"/>
          </a:xfrm>
          <a:prstGeom prst="rect">
            <a:avLst/>
          </a:prstGeom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/>
            <a:r>
              <a:rPr lang="ru-RU" sz="1200" b="1" dirty="0" smtClean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Управление СЭЗ "Астана Новый город» и СЭЗ «Астана-Технополис» единой управляющей компанией                               АО «УК СЭЗ «Астана-Технополис»                 по принципу одного окна</a:t>
            </a:r>
            <a:endParaRPr lang="ru-RU" sz="1200" b="1" spc="5" dirty="0">
              <a:solidFill>
                <a:schemeClr val="tx2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3" name="Стрелка вправо 32"/>
          <p:cNvSpPr/>
          <p:nvPr/>
        </p:nvSpPr>
        <p:spPr>
          <a:xfrm rot="10800000" flipH="1" flipV="1">
            <a:off x="4357686" y="5286388"/>
            <a:ext cx="928694" cy="428628"/>
          </a:xfrm>
          <a:prstGeom prst="rightArrow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  <a:softEdge rad="635000"/>
          </a:effectLst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492721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20339</TotalTime>
  <Words>817</Words>
  <Application>Microsoft Macintosh PowerPoint</Application>
  <PresentationFormat>Экран (4:3)</PresentationFormat>
  <Paragraphs>136</Paragraphs>
  <Slides>12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3" baseType="lpstr">
      <vt:lpstr>Тема Office</vt:lpstr>
      <vt:lpstr>Слайд 1</vt:lpstr>
      <vt:lpstr>ОБЩИЕ ПОЛОЖЕНИЯ</vt:lpstr>
      <vt:lpstr>ТЕРРИТОРИЯ СЭЗ «АСТАНА-ТЕХНОПОЛИС"</vt:lpstr>
      <vt:lpstr>ТЕРРИТОРИЯ АОО «НАЗАРБАЕВ УНИВЕРСТИТЕТ»</vt:lpstr>
      <vt:lpstr>ИНДУСТРИАЛЬНЫЙ ПАРК № 2</vt:lpstr>
      <vt:lpstr>ЦЕЛИ</vt:lpstr>
      <vt:lpstr>ПРИНЦИП «ОДНОГО ОКНА»</vt:lpstr>
      <vt:lpstr>БИЗНЕС-АКСЕЛЕРАТОР</vt:lpstr>
      <vt:lpstr>ПЕРСПЕКТИВЫ</vt:lpstr>
      <vt:lpstr>ИЗМЕНЕНИЯ В ЗАКОНОДАТЕЛЬСТВЕ</vt:lpstr>
      <vt:lpstr>ПРЕИМУЩЕСТВА</vt:lpstr>
      <vt:lpstr>ИНФОРМАЦИЯ</vt:lpstr>
    </vt:vector>
  </TitlesOfParts>
  <Company>DG Win&amp;Soft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KAM</dc:creator>
  <cp:lastModifiedBy>user</cp:lastModifiedBy>
  <cp:revision>362</cp:revision>
  <dcterms:created xsi:type="dcterms:W3CDTF">2018-05-22T06:35:26Z</dcterms:created>
  <dcterms:modified xsi:type="dcterms:W3CDTF">2018-08-16T09:33:10Z</dcterms:modified>
</cp:coreProperties>
</file>